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5"/>
  </p:notesMasterIdLst>
  <p:sldIdLst>
    <p:sldId id="256" r:id="rId2"/>
    <p:sldId id="456" r:id="rId3"/>
    <p:sldId id="457" r:id="rId4"/>
    <p:sldId id="500" r:id="rId5"/>
    <p:sldId id="525" r:id="rId6"/>
    <p:sldId id="524" r:id="rId7"/>
    <p:sldId id="544" r:id="rId8"/>
    <p:sldId id="545" r:id="rId9"/>
    <p:sldId id="526" r:id="rId10"/>
    <p:sldId id="543" r:id="rId11"/>
    <p:sldId id="464" r:id="rId12"/>
    <p:sldId id="528" r:id="rId13"/>
    <p:sldId id="458" r:id="rId14"/>
    <p:sldId id="501" r:id="rId15"/>
    <p:sldId id="460" r:id="rId16"/>
    <p:sldId id="498" r:id="rId17"/>
    <p:sldId id="463" r:id="rId18"/>
    <p:sldId id="527" r:id="rId19"/>
    <p:sldId id="509" r:id="rId20"/>
    <p:sldId id="523" r:id="rId21"/>
    <p:sldId id="521" r:id="rId22"/>
    <p:sldId id="533" r:id="rId23"/>
    <p:sldId id="518" r:id="rId24"/>
    <p:sldId id="515" r:id="rId25"/>
    <p:sldId id="536" r:id="rId26"/>
    <p:sldId id="537" r:id="rId27"/>
    <p:sldId id="538" r:id="rId28"/>
    <p:sldId id="539" r:id="rId29"/>
    <p:sldId id="540" r:id="rId30"/>
    <p:sldId id="541" r:id="rId31"/>
    <p:sldId id="542" r:id="rId32"/>
    <p:sldId id="529" r:id="rId33"/>
    <p:sldId id="517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mre ALIÇ" initials="EA" lastIdx="1" clrIdx="0">
    <p:extLst>
      <p:ext uri="{19B8F6BF-5375-455C-9EA6-DF929625EA0E}">
        <p15:presenceInfo xmlns:p15="http://schemas.microsoft.com/office/powerpoint/2012/main" userId="S-1-5-21-275741794-176350647-2664793200-879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988B"/>
    <a:srgbClr val="33998E"/>
    <a:srgbClr val="FFD966"/>
    <a:srgbClr val="1B45A4"/>
    <a:srgbClr val="00DDFF"/>
    <a:srgbClr val="45232B"/>
    <a:srgbClr val="23141C"/>
    <a:srgbClr val="968EA2"/>
    <a:srgbClr val="954141"/>
    <a:srgbClr val="A599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Orta Stil 1 - Vurgu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929F9F4-4A8F-4326-A1B4-22849713DDAB}" styleName="Koyu Stil 1 - Vurgu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5BE263C-DBD7-4A20-BB59-AAB30ACAA65A}" styleName="Orta Stil 3 - Vurgu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26" autoAdjust="0"/>
    <p:restoredTop sz="85349" autoAdjust="0"/>
  </p:normalViewPr>
  <p:slideViewPr>
    <p:cSldViewPr snapToGrid="0">
      <p:cViewPr varScale="1">
        <p:scale>
          <a:sx n="96" d="100"/>
          <a:sy n="96" d="100"/>
        </p:scale>
        <p:origin x="72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658A7A-E52D-43F3-8E7C-8D14F2CD9436}" type="datetimeFigureOut">
              <a:rPr lang="tr-TR" smtClean="0"/>
              <a:t>06.10.2017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695021-2C55-403F-91E6-02825845C76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3757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4206284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125932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4049362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395969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420699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87926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6904765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7268410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6102732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5764452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6733725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263162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8661089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4403073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890166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9950064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8956234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1317603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5645508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41812092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6066730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8751667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5171428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baseline="0" dirty="0" smtClean="0"/>
          </a:p>
        </p:txBody>
      </p:sp>
    </p:spTree>
    <p:extLst>
      <p:ext uri="{BB962C8B-B14F-4D97-AF65-F5344CB8AC3E}">
        <p14:creationId xmlns:p14="http://schemas.microsoft.com/office/powerpoint/2010/main" val="10229447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3329870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2163522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8420774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9426879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2246362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611460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4090522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91362003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7163" y="1462088"/>
            <a:ext cx="7015163" cy="3946525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014653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548B6-4629-403A-AAFF-1C9B44207B2D}" type="datetimeFigureOut">
              <a:rPr lang="tr-TR" smtClean="0"/>
              <a:t>06.10.2017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1C91-8E87-4A4D-B1D2-BCBFF9D618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7310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548B6-4629-403A-AAFF-1C9B44207B2D}" type="datetimeFigureOut">
              <a:rPr lang="tr-TR" smtClean="0"/>
              <a:t>06.10.2017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1C91-8E87-4A4D-B1D2-BCBFF9D618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7919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548B6-4629-403A-AAFF-1C9B44207B2D}" type="datetimeFigureOut">
              <a:rPr lang="tr-TR" smtClean="0"/>
              <a:t>06.10.2017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1C91-8E87-4A4D-B1D2-BCBFF9D618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37319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548B6-4629-403A-AAFF-1C9B44207B2D}" type="datetimeFigureOut">
              <a:rPr lang="tr-TR" smtClean="0"/>
              <a:t>06.10.2017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1C91-8E87-4A4D-B1D2-BCBFF9D618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5313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548B6-4629-403A-AAFF-1C9B44207B2D}" type="datetimeFigureOut">
              <a:rPr lang="tr-TR" smtClean="0"/>
              <a:t>06.10.2017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1C91-8E87-4A4D-B1D2-BCBFF9D618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63159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548B6-4629-403A-AAFF-1C9B44207B2D}" type="datetimeFigureOut">
              <a:rPr lang="tr-TR" smtClean="0"/>
              <a:t>06.10.2017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1C91-8E87-4A4D-B1D2-BCBFF9D618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375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548B6-4629-403A-AAFF-1C9B44207B2D}" type="datetimeFigureOut">
              <a:rPr lang="tr-TR" smtClean="0"/>
              <a:t>06.10.2017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1C91-8E87-4A4D-B1D2-BCBFF9D618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8030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548B6-4629-403A-AAFF-1C9B44207B2D}" type="datetimeFigureOut">
              <a:rPr lang="tr-TR" smtClean="0"/>
              <a:t>06.10.2017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1C91-8E87-4A4D-B1D2-BCBFF9D618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62521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548B6-4629-403A-AAFF-1C9B44207B2D}" type="datetimeFigureOut">
              <a:rPr lang="tr-TR" smtClean="0"/>
              <a:t>06.10.2017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1C91-8E87-4A4D-B1D2-BCBFF9D618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1289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548B6-4629-403A-AAFF-1C9B44207B2D}" type="datetimeFigureOut">
              <a:rPr lang="tr-TR" smtClean="0"/>
              <a:t>06.10.2017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1C91-8E87-4A4D-B1D2-BCBFF9D618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5574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548B6-4629-403A-AAFF-1C9B44207B2D}" type="datetimeFigureOut">
              <a:rPr lang="tr-TR" smtClean="0"/>
              <a:t>06.10.2017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31C91-8E87-4A4D-B1D2-BCBFF9D618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134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548B6-4629-403A-AAFF-1C9B44207B2D}" type="datetimeFigureOut">
              <a:rPr lang="tr-TR" smtClean="0"/>
              <a:t>06.10.2017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31C91-8E87-4A4D-B1D2-BCBFF9D618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7423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microsoft.com/office/2007/relationships/hdphoto" Target="../media/hdphoto5.wd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microsoft.com/office/2007/relationships/hdphoto" Target="../media/hdphoto4.wdp"/><Relationship Id="rId4" Type="http://schemas.openxmlformats.org/officeDocument/2006/relationships/image" Target="../media/image11.png"/><Relationship Id="rId9" Type="http://schemas.microsoft.com/office/2007/relationships/hdphoto" Target="../media/hdphoto6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7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8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microsoft.com/office/2007/relationships/hdphoto" Target="../media/hdphoto9.wdp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 dirty="0"/>
            </a:p>
          </p:txBody>
        </p:sp>
      </p:grpSp>
      <p:sp>
        <p:nvSpPr>
          <p:cNvPr id="11" name="Dikdörtgen 10"/>
          <p:cNvSpPr/>
          <p:nvPr/>
        </p:nvSpPr>
        <p:spPr>
          <a:xfrm>
            <a:off x="4232536" y="4703416"/>
            <a:ext cx="3288705" cy="646331"/>
          </a:xfrm>
          <a:prstGeom prst="rect">
            <a:avLst/>
          </a:prstGeom>
          <a:ln w="28575" cap="rnd">
            <a:noFill/>
            <a:prstDash val="lgDashDot"/>
            <a:round/>
          </a:ln>
        </p:spPr>
        <p:txBody>
          <a:bodyPr wrap="square">
            <a:spAutoFit/>
          </a:bodyPr>
          <a:lstStyle/>
          <a:p>
            <a:r>
              <a:rPr lang="tr-TR" sz="24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 KADAR SANAL</a:t>
            </a:r>
            <a:r>
              <a:rPr lang="tr-TR" sz="36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232536" y="4003171"/>
            <a:ext cx="3288705" cy="584775"/>
          </a:xfrm>
          <a:prstGeom prst="rect">
            <a:avLst/>
          </a:prstGeom>
          <a:noFill/>
          <a:ln w="19050" cap="rnd" cmpd="sng" algn="ctr">
            <a:noFill/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>
            <a:spAutoFit/>
          </a:bodyPr>
          <a:lstStyle/>
          <a:p>
            <a:pPr lvl="0" algn="ctr"/>
            <a:r>
              <a:rPr lang="tr-TR" sz="3200" dirty="0">
                <a:solidFill>
                  <a:prstClr val="whit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Sosyal Medya</a:t>
            </a:r>
          </a:p>
        </p:txBody>
      </p:sp>
      <p:sp>
        <p:nvSpPr>
          <p:cNvPr id="9" name="Dikdörtgen 8"/>
          <p:cNvSpPr/>
          <p:nvPr/>
        </p:nvSpPr>
        <p:spPr>
          <a:xfrm>
            <a:off x="4240649" y="5150026"/>
            <a:ext cx="32816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tr-TR" sz="2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 KADAR GERÇEK</a:t>
            </a:r>
            <a:r>
              <a:rPr lang="tr-TR" sz="36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tr-TR" sz="2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Metin kutusu 11"/>
          <p:cNvSpPr txBox="1"/>
          <p:nvPr/>
        </p:nvSpPr>
        <p:spPr>
          <a:xfrm>
            <a:off x="3746621" y="4421983"/>
            <a:ext cx="55976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8800" dirty="0">
                <a:solidFill>
                  <a:srgbClr val="00DDFF"/>
                </a:solidFill>
                <a:latin typeface="Arial Black" panose="020B0A04020102020204" pitchFamily="34" charset="0"/>
              </a:rPr>
              <a:t>;</a:t>
            </a:r>
          </a:p>
        </p:txBody>
      </p:sp>
      <p:cxnSp>
        <p:nvCxnSpPr>
          <p:cNvPr id="15" name="Düz Bağlayıcı 14"/>
          <p:cNvCxnSpPr/>
          <p:nvPr/>
        </p:nvCxnSpPr>
        <p:spPr>
          <a:xfrm>
            <a:off x="4328082" y="5327451"/>
            <a:ext cx="2026121" cy="0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96000">
                  <a:srgbClr val="0070C0"/>
                </a:gs>
              </a:gsLst>
              <a:lin ang="5400000" scaled="1"/>
            </a:gra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Metin kutusu 12"/>
          <p:cNvSpPr txBox="1"/>
          <p:nvPr/>
        </p:nvSpPr>
        <p:spPr>
          <a:xfrm>
            <a:off x="7243223" y="4521538"/>
            <a:ext cx="62388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8800" dirty="0">
                <a:solidFill>
                  <a:srgbClr val="00DDFF"/>
                </a:solidFill>
                <a:latin typeface="Arial Black" panose="020B0A04020102020204" pitchFamily="34" charset="0"/>
              </a:rPr>
              <a:t>)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766" y="1518459"/>
            <a:ext cx="4225878" cy="220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07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11" name="Dikdörtgen 10"/>
          <p:cNvSpPr/>
          <p:nvPr/>
        </p:nvSpPr>
        <p:spPr>
          <a:xfrm>
            <a:off x="5598607" y="1882975"/>
            <a:ext cx="4129749" cy="3600986"/>
          </a:xfrm>
          <a:prstGeom prst="rect">
            <a:avLst/>
          </a:prstGeom>
          <a:solidFill>
            <a:schemeClr val="dk1">
              <a:alpha val="50000"/>
            </a:schemeClr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r-TR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</a:t>
            </a:r>
            <a:r>
              <a:rPr lang="tr-TR" sz="36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</a:t>
            </a:r>
            <a:r>
              <a:rPr lang="tr-TR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tr-TR" sz="3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Hayatımızı kolaylaştıran iletişim ve etkileşim araçlarını içerisinde barındıran dijital bilgi ve iletişim platformlarıdır.</a:t>
            </a:r>
            <a:endParaRPr lang="tr-TR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2</a:t>
            </a:fld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1655605" y="364256"/>
            <a:ext cx="4640092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r-TR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</a:t>
            </a:r>
            <a:r>
              <a:rPr lang="tr-TR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nedir?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30" y="1812026"/>
            <a:ext cx="4787773" cy="3742884"/>
          </a:xfrm>
          <a:prstGeom prst="rect">
            <a:avLst/>
          </a:prstGeom>
          <a:noFill/>
          <a:effectLst>
            <a:glow>
              <a:schemeClr val="accent1">
                <a:alpha val="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28948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11" name="Dikdörtgen 10"/>
          <p:cNvSpPr/>
          <p:nvPr/>
        </p:nvSpPr>
        <p:spPr>
          <a:xfrm>
            <a:off x="1879220" y="2316043"/>
            <a:ext cx="82080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3</a:t>
            </a:fld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1655605" y="364256"/>
            <a:ext cx="8208084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r-TR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 kullanıcı istatistiği</a:t>
            </a:r>
            <a:endParaRPr lang="tr-TR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748" y="1173029"/>
            <a:ext cx="6813755" cy="56080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87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4</a:t>
            </a:fld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1655605" y="364256"/>
            <a:ext cx="8208084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r-TR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</a:t>
            </a:r>
            <a:r>
              <a:rPr lang="tr-TR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medyanın </a:t>
            </a:r>
            <a:r>
              <a:rPr lang="tr-TR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olumlu yanları</a:t>
            </a:r>
            <a:endParaRPr lang="tr-TR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487109" y="1745785"/>
            <a:ext cx="9600194" cy="4339650"/>
          </a:xfrm>
          <a:prstGeom prst="rect">
            <a:avLst/>
          </a:prstGeom>
          <a:solidFill>
            <a:schemeClr val="dk1">
              <a:alpha val="50000"/>
            </a:schemeClr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tr-TR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medyayla birlikte;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Arkadaşlarla daha kolay iletişim olanağı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sağlanmıştır.</a:t>
            </a:r>
            <a:endParaRPr 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Bilgiye ve güncel gelişmelere daha hızlı şekilde ulaşılabilmeye başlanmıştır.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 fırsatları ve iş bulma imkanı artmıştır.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Kendini ifade etme ve yeteneklerini gösterme olanağı artmıştır,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Topluma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faydalı etkinlikler daha hızlı koordine edilmeye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başlanmıştır.</a:t>
            </a:r>
            <a:endParaRPr 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birçok fayda daha beraberinde gelmiştir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34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11" name="Dikdörtgen 10"/>
          <p:cNvSpPr/>
          <p:nvPr/>
        </p:nvSpPr>
        <p:spPr>
          <a:xfrm>
            <a:off x="1879220" y="2316043"/>
            <a:ext cx="82080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5</a:t>
            </a:fld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1655604" y="364256"/>
            <a:ext cx="8760147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r-TR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medyanın çocuklara olumlu yanları</a:t>
            </a:r>
            <a:endParaRPr lang="tr-TR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382006" y="1775426"/>
            <a:ext cx="9705298" cy="3939540"/>
          </a:xfrm>
          <a:prstGeom prst="rect">
            <a:avLst/>
          </a:prstGeom>
          <a:solidFill>
            <a:schemeClr val="dk1">
              <a:alpha val="50000"/>
            </a:schemeClr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tr-TR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 çocukların;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sosyal medya ağının parçası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sosyal becerilerini geliştirir.</a:t>
            </a:r>
            <a:endParaRPr 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Belli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arkadaş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grubuyla sürekli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irtibat halinde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olmak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aidiyet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hislerini geliştirir.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edinme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olanaklarını arttırır.</a:t>
            </a:r>
            <a:endParaRPr 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Kendi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kimlikleri ve yaratılışlarını tanımaları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karakterlerini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geliştirmeleri olanağı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sağlar.</a:t>
            </a:r>
            <a:endParaRPr 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Kendileriyle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aynı fikirde olan akranlarıyla paylaşımda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bulunarak düşüncelerine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destek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bulmalarını sağlar.</a:t>
            </a:r>
            <a:endParaRPr 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81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6</a:t>
            </a:fld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1655605" y="364256"/>
            <a:ext cx="8208084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r-TR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</a:t>
            </a:r>
            <a:r>
              <a:rPr lang="tr-TR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medyanın </a:t>
            </a:r>
            <a:r>
              <a:rPr lang="tr-TR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olumsuz etkileri</a:t>
            </a:r>
            <a:endParaRPr lang="tr-TR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602723" y="1677944"/>
            <a:ext cx="9600194" cy="4339650"/>
          </a:xfrm>
          <a:prstGeom prst="rect">
            <a:avLst/>
          </a:prstGeom>
          <a:solidFill>
            <a:schemeClr val="dk1">
              <a:alpha val="50000"/>
            </a:schemeClr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tr-TR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medyayla birlikte;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Yanlış dilbilgisi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kullanımı artmıştır.</a:t>
            </a:r>
            <a:endParaRPr 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Yanlış bilginin hakikatmiş gibi yayılmasına imkan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sağlanmıştır.</a:t>
            </a:r>
            <a:endParaRPr 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Küçük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yanlış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yorum veya paylaşım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geri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düzeltilmesi çok zor zararlara sebep olabilmektedir.</a:t>
            </a:r>
            <a:endParaRPr 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Sıkça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ağlardaki hesaplarına girme arzusu;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öğrencilerin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verimliliğini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düşürebilmektedir.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Aşırı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kişisel bilgi paylaşımı,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kimlik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hırsızlığı riskini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arttırmıştır.</a:t>
            </a:r>
            <a:endParaRPr 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Sanal ortamda insanlara zorba davranışlarda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bulunulması ihtimali artmıştır.</a:t>
            </a:r>
            <a:endParaRPr 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67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7</a:t>
            </a:fld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1655605" y="364256"/>
            <a:ext cx="8208084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r-TR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</a:t>
            </a:r>
            <a:r>
              <a:rPr lang="tr-TR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medyanın </a:t>
            </a:r>
            <a:r>
              <a:rPr lang="tr-TR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olumsuz etkileri</a:t>
            </a:r>
            <a:endParaRPr lang="tr-TR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84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8</a:t>
            </a:fld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1655605" y="364256"/>
            <a:ext cx="8208084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r-TR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</a:t>
            </a:r>
            <a:r>
              <a:rPr lang="tr-TR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medyanın </a:t>
            </a:r>
            <a:r>
              <a:rPr lang="tr-TR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olumsuz etkileri</a:t>
            </a:r>
            <a:endParaRPr lang="tr-TR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8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801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9</a:t>
            </a:fld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1655605" y="364256"/>
            <a:ext cx="8991374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r-TR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medyanın çocuklara olumsuz etkileri</a:t>
            </a:r>
            <a:endParaRPr lang="tr-TR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497620" y="1582893"/>
            <a:ext cx="9600194" cy="4339650"/>
          </a:xfrm>
          <a:prstGeom prst="rect">
            <a:avLst/>
          </a:prstGeom>
          <a:solidFill>
            <a:schemeClr val="dk1">
              <a:alpha val="50000"/>
            </a:schemeClr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tr-TR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medyayla birlikte çocuklar;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Siber zorbalığa maruz kalabilirler ve diğer kullanıcılar tarafından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rahatsız edilebilirler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Cinsel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içeriklere muhatap olabilirler (cinsel açıdan açık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mesajlar, fotoğraflar veya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görüntüler gönderebilir veya alabilirler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Kişisel ve mahrem bilgilerini deşifre edebilirler.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Kötü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niyetli kişilerin saldırılarına karşı açık ve korunmasız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kalabilirler.</a:t>
            </a:r>
            <a:endParaRPr 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Yaşlarına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uygun olmayan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içeriklerine maruz kalabilirler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Fiziksel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aktivitelere daha az zaman ayırmak zorunda kalabilirler. </a:t>
            </a:r>
          </a:p>
        </p:txBody>
      </p:sp>
    </p:spTree>
    <p:extLst>
      <p:ext uri="{BB962C8B-B14F-4D97-AF65-F5344CB8AC3E}">
        <p14:creationId xmlns:p14="http://schemas.microsoft.com/office/powerpoint/2010/main" val="135557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11" name="Dikdörtgen 10"/>
          <p:cNvSpPr/>
          <p:nvPr/>
        </p:nvSpPr>
        <p:spPr>
          <a:xfrm>
            <a:off x="1879220" y="2316043"/>
            <a:ext cx="82080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10</a:t>
            </a:fld>
            <a:endParaRPr lang="tr-TR" dirty="0"/>
          </a:p>
        </p:txBody>
      </p:sp>
      <p:sp>
        <p:nvSpPr>
          <p:cNvPr id="7" name="Dikdörtgen 6"/>
          <p:cNvSpPr/>
          <p:nvPr/>
        </p:nvSpPr>
        <p:spPr>
          <a:xfrm>
            <a:off x="1792239" y="992118"/>
            <a:ext cx="8539429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r-TR" sz="2800" dirty="0">
                <a:solidFill>
                  <a:srgbClr val="FFC000">
                    <a:lumMod val="60000"/>
                    <a:lumOff val="4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fotoğrafta hangi bilgilerimiz olabilir?</a:t>
            </a:r>
          </a:p>
        </p:txBody>
      </p:sp>
      <p:pic>
        <p:nvPicPr>
          <p:cNvPr id="13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2974" y="1741850"/>
            <a:ext cx="5113058" cy="4648794"/>
          </a:xfrm>
          <a:prstGeom prst="rect">
            <a:avLst/>
          </a:prstGeom>
        </p:spPr>
      </p:pic>
      <p:pic>
        <p:nvPicPr>
          <p:cNvPr id="10" name="Picture 19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12692">
            <a:off x="3033054" y="2301609"/>
            <a:ext cx="4242058" cy="2887950"/>
          </a:xfrm>
          <a:prstGeom prst="rect">
            <a:avLst/>
          </a:prstGeom>
        </p:spPr>
      </p:pic>
      <p:sp>
        <p:nvSpPr>
          <p:cNvPr id="35" name="TextBox 4"/>
          <p:cNvSpPr txBox="1"/>
          <p:nvPr/>
        </p:nvSpPr>
        <p:spPr>
          <a:xfrm>
            <a:off x="6509931" y="1552505"/>
            <a:ext cx="23147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>
                <a:solidFill>
                  <a:srgbClr val="FFFFFF"/>
                </a:solidFill>
                <a:latin typeface="Arial"/>
                <a:cs typeface="Arial"/>
              </a:rPr>
              <a:t>Kişisel</a:t>
            </a:r>
            <a:r>
              <a:rPr lang="en-GB" sz="2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sz="2400" dirty="0" err="1" smtClean="0">
                <a:solidFill>
                  <a:srgbClr val="FFFFFF"/>
                </a:solidFill>
                <a:latin typeface="Arial"/>
                <a:cs typeface="Arial"/>
              </a:rPr>
              <a:t>bilgi</a:t>
            </a:r>
            <a:r>
              <a:rPr lang="tr-TR" sz="2400" dirty="0" err="1" smtClean="0">
                <a:solidFill>
                  <a:srgbClr val="FFFFFF"/>
                </a:solidFill>
                <a:latin typeface="Arial"/>
                <a:cs typeface="Arial"/>
              </a:rPr>
              <a:t>ler</a:t>
            </a:r>
            <a:endParaRPr lang="en-GB" sz="2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6" name="TextBox 5"/>
          <p:cNvSpPr txBox="1"/>
          <p:nvPr/>
        </p:nvSpPr>
        <p:spPr>
          <a:xfrm>
            <a:off x="991019" y="1622344"/>
            <a:ext cx="19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err="1">
                <a:solidFill>
                  <a:srgbClr val="FFFFFF"/>
                </a:solidFill>
                <a:latin typeface="Arial"/>
                <a:cs typeface="Arial"/>
              </a:rPr>
              <a:t>Bir</a:t>
            </a:r>
            <a:r>
              <a:rPr lang="en-GB" sz="2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sz="2400" dirty="0" err="1" smtClean="0">
                <a:solidFill>
                  <a:srgbClr val="FFFFFF"/>
                </a:solidFill>
                <a:latin typeface="Arial"/>
                <a:cs typeface="Arial"/>
              </a:rPr>
              <a:t>hikaye</a:t>
            </a:r>
            <a:r>
              <a:rPr lang="tr-TR" sz="2400" dirty="0" smtClean="0">
                <a:solidFill>
                  <a:srgbClr val="FFFFFF"/>
                </a:solidFill>
                <a:latin typeface="Arial"/>
                <a:cs typeface="Arial"/>
              </a:rPr>
              <a:t>si mi var</a:t>
            </a:r>
            <a:r>
              <a:rPr lang="en-GB" sz="2400" dirty="0" smtClean="0">
                <a:solidFill>
                  <a:srgbClr val="FFFFFF"/>
                </a:solidFill>
                <a:latin typeface="Arial"/>
                <a:cs typeface="Arial"/>
              </a:rPr>
              <a:t>?</a:t>
            </a:r>
            <a:endParaRPr lang="en-GB" sz="2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7" name="TextBox 6"/>
          <p:cNvSpPr txBox="1"/>
          <p:nvPr/>
        </p:nvSpPr>
        <p:spPr>
          <a:xfrm>
            <a:off x="547912" y="2681957"/>
            <a:ext cx="19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err="1">
                <a:solidFill>
                  <a:srgbClr val="FFFFFF"/>
                </a:solidFill>
                <a:latin typeface="Arial"/>
                <a:cs typeface="Arial"/>
              </a:rPr>
              <a:t>Bir</a:t>
            </a:r>
            <a:r>
              <a:rPr lang="en-GB" sz="2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sz="2400" dirty="0" err="1" smtClean="0">
                <a:solidFill>
                  <a:srgbClr val="FFFFFF"/>
                </a:solidFill>
                <a:latin typeface="Arial"/>
                <a:cs typeface="Arial"/>
              </a:rPr>
              <a:t>mesaj</a:t>
            </a:r>
            <a:r>
              <a:rPr lang="tr-TR" sz="2400" dirty="0" smtClean="0">
                <a:solidFill>
                  <a:srgbClr val="FFFFFF"/>
                </a:solidFill>
                <a:latin typeface="Arial"/>
                <a:cs typeface="Arial"/>
              </a:rPr>
              <a:t> mı veriyor</a:t>
            </a:r>
            <a:r>
              <a:rPr lang="en-GB" sz="2400" dirty="0" smtClean="0">
                <a:solidFill>
                  <a:srgbClr val="FFFFFF"/>
                </a:solidFill>
                <a:latin typeface="Arial"/>
                <a:cs typeface="Arial"/>
              </a:rPr>
              <a:t>?</a:t>
            </a:r>
            <a:endParaRPr lang="en-GB" sz="2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8" name="TextBox 7"/>
          <p:cNvSpPr txBox="1"/>
          <p:nvPr/>
        </p:nvSpPr>
        <p:spPr>
          <a:xfrm>
            <a:off x="297027" y="4114688"/>
            <a:ext cx="25794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 smtClean="0">
                <a:solidFill>
                  <a:srgbClr val="FFFFFF"/>
                </a:solidFill>
                <a:latin typeface="Arial"/>
                <a:cs typeface="Arial"/>
              </a:rPr>
              <a:t>Kendine güveni var mı?</a:t>
            </a:r>
            <a:endParaRPr lang="en-GB" sz="2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9" name="TextBox 8"/>
          <p:cNvSpPr txBox="1"/>
          <p:nvPr/>
        </p:nvSpPr>
        <p:spPr>
          <a:xfrm>
            <a:off x="7138448" y="4676052"/>
            <a:ext cx="26907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err="1">
                <a:solidFill>
                  <a:srgbClr val="FFFFFF"/>
                </a:solidFill>
                <a:latin typeface="Arial"/>
                <a:cs typeface="Arial"/>
              </a:rPr>
              <a:t>Bir</a:t>
            </a:r>
            <a:r>
              <a:rPr lang="en-GB" sz="2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sz="2400" dirty="0" err="1">
                <a:solidFill>
                  <a:srgbClr val="FFFFFF"/>
                </a:solidFill>
                <a:latin typeface="Arial"/>
                <a:cs typeface="Arial"/>
              </a:rPr>
              <a:t>izlenim</a:t>
            </a:r>
            <a:r>
              <a:rPr lang="en-GB" sz="2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tr-TR" sz="2400" dirty="0" smtClean="0">
                <a:solidFill>
                  <a:srgbClr val="FFFFFF"/>
                </a:solidFill>
                <a:latin typeface="Arial"/>
                <a:cs typeface="Arial"/>
              </a:rPr>
              <a:t>oluşturur</a:t>
            </a:r>
            <a:r>
              <a:rPr lang="en-GB" sz="2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tr-TR" sz="2400" dirty="0" smtClean="0">
                <a:solidFill>
                  <a:srgbClr val="FFFFFF"/>
                </a:solidFill>
                <a:latin typeface="Arial"/>
                <a:cs typeface="Arial"/>
              </a:rPr>
              <a:t>ve</a:t>
            </a:r>
            <a:r>
              <a:rPr lang="en-GB" sz="24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sz="2400" dirty="0" err="1">
                <a:solidFill>
                  <a:srgbClr val="FFFFFF"/>
                </a:solidFill>
                <a:latin typeface="Arial"/>
                <a:cs typeface="Arial"/>
              </a:rPr>
              <a:t>çevrimiçi</a:t>
            </a:r>
            <a:r>
              <a:rPr lang="en-GB" sz="2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sz="2400" dirty="0" err="1">
                <a:solidFill>
                  <a:srgbClr val="FFFFFF"/>
                </a:solidFill>
                <a:latin typeface="Arial"/>
                <a:cs typeface="Arial"/>
              </a:rPr>
              <a:t>itibarını</a:t>
            </a:r>
            <a:r>
              <a:rPr lang="en-GB" sz="2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GB" sz="2400" dirty="0" err="1">
                <a:solidFill>
                  <a:srgbClr val="FFFFFF"/>
                </a:solidFill>
                <a:latin typeface="Arial"/>
                <a:cs typeface="Arial"/>
              </a:rPr>
              <a:t>etkiler</a:t>
            </a:r>
            <a:endParaRPr lang="en-GB" sz="2400" dirty="0" smtClean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0" name="TextBox 9"/>
          <p:cNvSpPr txBox="1"/>
          <p:nvPr/>
        </p:nvSpPr>
        <p:spPr>
          <a:xfrm>
            <a:off x="7678611" y="3064370"/>
            <a:ext cx="2222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solidFill>
                  <a:srgbClr val="FFFFFF"/>
                </a:solidFill>
                <a:latin typeface="Arial"/>
                <a:cs typeface="Arial"/>
              </a:rPr>
              <a:t>Tanıdık çevresi</a:t>
            </a:r>
            <a:endParaRPr lang="en-GB" sz="2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1" name="TextBox 10"/>
          <p:cNvSpPr txBox="1"/>
          <p:nvPr/>
        </p:nvSpPr>
        <p:spPr>
          <a:xfrm>
            <a:off x="385872" y="5523128"/>
            <a:ext cx="2551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solidFill>
                  <a:srgbClr val="FFFFFF"/>
                </a:solidFill>
                <a:latin typeface="Arial"/>
                <a:cs typeface="Arial"/>
              </a:rPr>
              <a:t>Konum bilgisi</a:t>
            </a:r>
            <a:endParaRPr lang="en-GB" sz="2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2" name="TextBox 11"/>
          <p:cNvSpPr txBox="1"/>
          <p:nvPr/>
        </p:nvSpPr>
        <p:spPr>
          <a:xfrm>
            <a:off x="2174071" y="6099110"/>
            <a:ext cx="3469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solidFill>
                  <a:srgbClr val="FFFFFF"/>
                </a:solidFill>
                <a:latin typeface="Arial"/>
                <a:cs typeface="Arial"/>
              </a:rPr>
              <a:t>Gerçek mi kurgu mu?</a:t>
            </a:r>
            <a:endParaRPr lang="en-GB" sz="2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43" name="Straight Connector 13"/>
          <p:cNvCxnSpPr/>
          <p:nvPr/>
        </p:nvCxnSpPr>
        <p:spPr>
          <a:xfrm>
            <a:off x="2539056" y="2110595"/>
            <a:ext cx="1854270" cy="659557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14"/>
          <p:cNvCxnSpPr/>
          <p:nvPr/>
        </p:nvCxnSpPr>
        <p:spPr>
          <a:xfrm>
            <a:off x="2436314" y="3040666"/>
            <a:ext cx="1866795" cy="183588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15"/>
          <p:cNvCxnSpPr/>
          <p:nvPr/>
        </p:nvCxnSpPr>
        <p:spPr>
          <a:xfrm flipV="1">
            <a:off x="2725286" y="3900675"/>
            <a:ext cx="894723" cy="26547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Straight Connector 21"/>
          <p:cNvCxnSpPr>
            <a:stCxn id="41" idx="0"/>
          </p:cNvCxnSpPr>
          <p:nvPr/>
        </p:nvCxnSpPr>
        <p:spPr>
          <a:xfrm flipV="1">
            <a:off x="1661499" y="4403388"/>
            <a:ext cx="1696711" cy="111974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23"/>
          <p:cNvCxnSpPr>
            <a:stCxn id="42" idx="0"/>
          </p:cNvCxnSpPr>
          <p:nvPr/>
        </p:nvCxnSpPr>
        <p:spPr>
          <a:xfrm flipV="1">
            <a:off x="3909064" y="4403388"/>
            <a:ext cx="583109" cy="1695722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25"/>
          <p:cNvCxnSpPr/>
          <p:nvPr/>
        </p:nvCxnSpPr>
        <p:spPr>
          <a:xfrm flipH="1" flipV="1">
            <a:off x="6574876" y="4403388"/>
            <a:ext cx="1039116" cy="70746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Connector 27"/>
          <p:cNvCxnSpPr/>
          <p:nvPr/>
        </p:nvCxnSpPr>
        <p:spPr>
          <a:xfrm flipH="1">
            <a:off x="6930197" y="3366133"/>
            <a:ext cx="652683" cy="15306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29"/>
          <p:cNvCxnSpPr/>
          <p:nvPr/>
        </p:nvCxnSpPr>
        <p:spPr>
          <a:xfrm flipH="1">
            <a:off x="6024170" y="1980418"/>
            <a:ext cx="1151999" cy="78266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TextBox 9"/>
          <p:cNvSpPr txBox="1"/>
          <p:nvPr/>
        </p:nvSpPr>
        <p:spPr>
          <a:xfrm>
            <a:off x="7762692" y="3846312"/>
            <a:ext cx="2222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solidFill>
                  <a:srgbClr val="FFFFFF"/>
                </a:solidFill>
                <a:latin typeface="Arial"/>
                <a:cs typeface="Arial"/>
              </a:rPr>
              <a:t>Hobileri neler</a:t>
            </a:r>
            <a:endParaRPr lang="en-GB" sz="24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52" name="Straight Connector 27"/>
          <p:cNvCxnSpPr>
            <a:stCxn id="13" idx="3"/>
          </p:cNvCxnSpPr>
          <p:nvPr/>
        </p:nvCxnSpPr>
        <p:spPr>
          <a:xfrm flipH="1" flipV="1">
            <a:off x="6852994" y="3971529"/>
            <a:ext cx="803038" cy="9471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Dikdörtgen 28"/>
          <p:cNvSpPr/>
          <p:nvPr/>
        </p:nvSpPr>
        <p:spPr>
          <a:xfrm>
            <a:off x="1655605" y="364256"/>
            <a:ext cx="8812698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r-TR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</a:t>
            </a:r>
            <a:r>
              <a:rPr lang="tr-TR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medyada dikkat etmemiz gerekenler</a:t>
            </a:r>
          </a:p>
        </p:txBody>
      </p:sp>
    </p:spTree>
    <p:extLst>
      <p:ext uri="{BB962C8B-B14F-4D97-AF65-F5344CB8AC3E}">
        <p14:creationId xmlns:p14="http://schemas.microsoft.com/office/powerpoint/2010/main" val="46426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11</a:t>
            </a:fld>
            <a:endParaRPr lang="tr-TR"/>
          </a:p>
        </p:txBody>
      </p:sp>
      <p:sp>
        <p:nvSpPr>
          <p:cNvPr id="12" name="Dikdörtgen 11"/>
          <p:cNvSpPr/>
          <p:nvPr/>
        </p:nvSpPr>
        <p:spPr>
          <a:xfrm>
            <a:off x="283457" y="2009062"/>
            <a:ext cx="9617287" cy="3477875"/>
          </a:xfrm>
          <a:prstGeom prst="rect">
            <a:avLst/>
          </a:prstGeom>
          <a:solidFill>
            <a:schemeClr val="dk1">
              <a:alpha val="50000"/>
            </a:schemeClr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tr-TR" sz="2800" dirty="0" smtClean="0">
                <a:solidFill>
                  <a:srgbClr val="FFC000">
                    <a:lumMod val="60000"/>
                    <a:lumOff val="4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medyadaki paylaşımlarınızı istemediğiniz </a:t>
            </a:r>
            <a:r>
              <a:rPr lang="tr-TR" sz="2800" dirty="0">
                <a:solidFill>
                  <a:srgbClr val="FFC000">
                    <a:lumMod val="60000"/>
                    <a:lumOff val="4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kişilere </a:t>
            </a:r>
            <a:r>
              <a:rPr lang="tr-TR" sz="2800" dirty="0" smtClean="0">
                <a:solidFill>
                  <a:srgbClr val="FFC000">
                    <a:lumMod val="60000"/>
                    <a:lumOff val="4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kapatın;</a:t>
            </a:r>
            <a:endParaRPr lang="tr-TR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Gönderilerinizi</a:t>
            </a:r>
            <a:endParaRPr 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Ailenizle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ilgili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bilgilerinizi</a:t>
            </a:r>
            <a:endParaRPr 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İlişki durumunuzu</a:t>
            </a:r>
            <a:endParaRPr 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İlgilendiklerinizi</a:t>
            </a:r>
            <a:endParaRPr 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Dini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inanç ve siyasi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görüşünüzü</a:t>
            </a:r>
            <a:endParaRPr 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Bulunduğunuz yeri</a:t>
            </a:r>
            <a:endParaRPr 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ait fotoğraf ve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videolarınızı</a:t>
            </a:r>
            <a:endParaRPr lang="tr-TR" sz="2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1655605" y="364256"/>
            <a:ext cx="8812698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r-TR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</a:t>
            </a:r>
            <a:r>
              <a:rPr lang="tr-TR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medyada dikkat etmemiz gerekenler</a:t>
            </a:r>
          </a:p>
        </p:txBody>
      </p:sp>
    </p:spTree>
    <p:extLst>
      <p:ext uri="{BB962C8B-B14F-4D97-AF65-F5344CB8AC3E}">
        <p14:creationId xmlns:p14="http://schemas.microsoft.com/office/powerpoint/2010/main" val="406768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12</a:t>
            </a:fld>
            <a:endParaRPr lang="tr-TR"/>
          </a:p>
        </p:txBody>
      </p:sp>
      <p:sp>
        <p:nvSpPr>
          <p:cNvPr id="12" name="Dikdörtgen 11"/>
          <p:cNvSpPr/>
          <p:nvPr/>
        </p:nvSpPr>
        <p:spPr>
          <a:xfrm>
            <a:off x="357029" y="2103655"/>
            <a:ext cx="9428102" cy="2954655"/>
          </a:xfrm>
          <a:prstGeom prst="rect">
            <a:avLst/>
          </a:prstGeom>
          <a:solidFill>
            <a:schemeClr val="dk1">
              <a:alpha val="50000"/>
            </a:schemeClr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tr-TR" sz="3200" dirty="0">
                <a:solidFill>
                  <a:srgbClr val="FFC000">
                    <a:lumMod val="60000"/>
                    <a:lumOff val="4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Tanımadığınız kişilerin arkadaşlık tekliflerini </a:t>
            </a:r>
            <a:r>
              <a:rPr lang="tr-TR" sz="3200" dirty="0" smtClean="0">
                <a:solidFill>
                  <a:srgbClr val="FFC000">
                    <a:lumMod val="60000"/>
                    <a:lumOff val="4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reddedin. </a:t>
            </a:r>
            <a:r>
              <a:rPr lang="tr-TR" sz="3000" dirty="0" smtClean="0">
                <a:solidFill>
                  <a:srgbClr val="FFC000">
                    <a:lumMod val="60000"/>
                    <a:lumOff val="4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Çünkü;</a:t>
            </a:r>
            <a:endParaRPr lang="tr-TR" sz="3000" dirty="0">
              <a:solidFill>
                <a:srgbClr val="FFC000">
                  <a:lumMod val="60000"/>
                  <a:lumOff val="4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Tanımıyorsunuz.</a:t>
            </a:r>
            <a:endParaRPr lang="tr-TR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Niyetini </a:t>
            </a:r>
            <a:r>
              <a:rPr 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bilmiyorsunuz</a:t>
            </a:r>
            <a:r>
              <a:rPr lang="tr-TR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Zarar </a:t>
            </a:r>
            <a:r>
              <a:rPr 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görebilirsiniz</a:t>
            </a:r>
            <a:r>
              <a:rPr lang="tr-TR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Üzülebilirsiniz</a:t>
            </a:r>
            <a:r>
              <a:rPr 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1655605" y="364256"/>
            <a:ext cx="8812698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r-TR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</a:t>
            </a:r>
            <a:r>
              <a:rPr lang="tr-TR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medyada dikkat etmemiz gerekenler</a:t>
            </a:r>
          </a:p>
        </p:txBody>
      </p:sp>
    </p:spTree>
    <p:extLst>
      <p:ext uri="{BB962C8B-B14F-4D97-AF65-F5344CB8AC3E}">
        <p14:creationId xmlns:p14="http://schemas.microsoft.com/office/powerpoint/2010/main" val="4436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13</a:t>
            </a:fld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1655605" y="364256"/>
            <a:ext cx="8812698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r-TR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</a:t>
            </a:r>
            <a:r>
              <a:rPr lang="tr-TR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medyada dikkat etmemiz gerekenler</a:t>
            </a:r>
          </a:p>
        </p:txBody>
      </p:sp>
      <p:sp>
        <p:nvSpPr>
          <p:cNvPr id="9" name="Serbest Form 8"/>
          <p:cNvSpPr/>
          <p:nvPr/>
        </p:nvSpPr>
        <p:spPr>
          <a:xfrm>
            <a:off x="4255256" y="1702129"/>
            <a:ext cx="5447958" cy="5102736"/>
          </a:xfrm>
          <a:custGeom>
            <a:avLst/>
            <a:gdLst>
              <a:gd name="connsiteX0" fmla="*/ 0 w 5447958"/>
              <a:gd name="connsiteY0" fmla="*/ 5102736 h 5102736"/>
              <a:gd name="connsiteX1" fmla="*/ 946372 w 5447958"/>
              <a:gd name="connsiteY1" fmla="*/ 4450507 h 5102736"/>
              <a:gd name="connsiteX2" fmla="*/ 952766 w 5447958"/>
              <a:gd name="connsiteY2" fmla="*/ 5064369 h 5102736"/>
              <a:gd name="connsiteX3" fmla="*/ 1886350 w 5447958"/>
              <a:gd name="connsiteY3" fmla="*/ 4808593 h 5102736"/>
              <a:gd name="connsiteX4" fmla="*/ 1617785 w 5447958"/>
              <a:gd name="connsiteY4" fmla="*/ 4169153 h 5102736"/>
              <a:gd name="connsiteX5" fmla="*/ 2755989 w 5447958"/>
              <a:gd name="connsiteY5" fmla="*/ 3478557 h 5102736"/>
              <a:gd name="connsiteX6" fmla="*/ 3216386 w 5447958"/>
              <a:gd name="connsiteY6" fmla="*/ 4220308 h 5102736"/>
              <a:gd name="connsiteX7" fmla="*/ 5441639 w 5447958"/>
              <a:gd name="connsiteY7" fmla="*/ 1323642 h 5102736"/>
              <a:gd name="connsiteX8" fmla="*/ 3887799 w 5447958"/>
              <a:gd name="connsiteY8" fmla="*/ 0 h 5102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7958" h="5102736">
                <a:moveTo>
                  <a:pt x="0" y="5102736"/>
                </a:moveTo>
                <a:cubicBezTo>
                  <a:pt x="393789" y="4779818"/>
                  <a:pt x="787578" y="4456901"/>
                  <a:pt x="946372" y="4450507"/>
                </a:cubicBezTo>
                <a:cubicBezTo>
                  <a:pt x="1105166" y="4444112"/>
                  <a:pt x="796103" y="5004688"/>
                  <a:pt x="952766" y="5064369"/>
                </a:cubicBezTo>
                <a:cubicBezTo>
                  <a:pt x="1109429" y="5124050"/>
                  <a:pt x="1775514" y="4957796"/>
                  <a:pt x="1886350" y="4808593"/>
                </a:cubicBezTo>
                <a:cubicBezTo>
                  <a:pt x="1997187" y="4659390"/>
                  <a:pt x="1472845" y="4390826"/>
                  <a:pt x="1617785" y="4169153"/>
                </a:cubicBezTo>
                <a:cubicBezTo>
                  <a:pt x="1762725" y="3947480"/>
                  <a:pt x="2489556" y="3470031"/>
                  <a:pt x="2755989" y="3478557"/>
                </a:cubicBezTo>
                <a:cubicBezTo>
                  <a:pt x="3022422" y="3487083"/>
                  <a:pt x="2768778" y="4579460"/>
                  <a:pt x="3216386" y="4220308"/>
                </a:cubicBezTo>
                <a:cubicBezTo>
                  <a:pt x="3663994" y="3861156"/>
                  <a:pt x="5329737" y="2027027"/>
                  <a:pt x="5441639" y="1323642"/>
                </a:cubicBezTo>
                <a:cubicBezTo>
                  <a:pt x="5553541" y="620257"/>
                  <a:pt x="4145707" y="228067"/>
                  <a:pt x="3887799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353" y="2062169"/>
            <a:ext cx="2215386" cy="319928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saturation sat="27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805">
            <a:off x="6279309" y="5288285"/>
            <a:ext cx="760645" cy="1098463"/>
          </a:xfrm>
          <a:prstGeom prst="rect">
            <a:avLst/>
          </a:prstGeom>
          <a:noFill/>
          <a:ln>
            <a:noFill/>
          </a:ln>
          <a:effectLst>
            <a:reflection blurRad="12700" stA="88000" endPos="14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500"/>
                    </a14:imgEffect>
                    <a14:imgEffect>
                      <a14:saturation sat="362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73470">
            <a:off x="5402067" y="6083899"/>
            <a:ext cx="456583" cy="65936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4" name="Resim 13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100000"/>
                    </a14:imgEffect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10290">
            <a:off x="4576476" y="6371932"/>
            <a:ext cx="456583" cy="65936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7119"/>
                    </a14:imgEffect>
                    <a14:imgEffect>
                      <a14:saturation sat="175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86" y="4033365"/>
            <a:ext cx="3768612" cy="2771500"/>
          </a:xfrm>
          <a:prstGeom prst="rect">
            <a:avLst/>
          </a:prstGeom>
        </p:spPr>
      </p:pic>
      <p:sp>
        <p:nvSpPr>
          <p:cNvPr id="8" name="Dikdörtgen 7"/>
          <p:cNvSpPr/>
          <p:nvPr/>
        </p:nvSpPr>
        <p:spPr>
          <a:xfrm>
            <a:off x="641417" y="1524597"/>
            <a:ext cx="6936542" cy="2339102"/>
          </a:xfrm>
          <a:prstGeom prst="rect">
            <a:avLst/>
          </a:prstGeom>
          <a:solidFill>
            <a:schemeClr val="dk1">
              <a:alpha val="50000"/>
            </a:schemeClr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tr-TR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Dijital dünyadaki gerçek ayak izlerimiz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Birçoğumuz sanal dünyada dolaşırken </a:t>
            </a:r>
            <a:r>
              <a:rPr lang="tr-TR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«dijital ayak izleri»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bıraktığımızın farkında mıyız?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Burada asıl dikkat etmemiz gereken şey ise bu izlerin gerçek hayatımıza ne şekilde etki ettiği.</a:t>
            </a:r>
          </a:p>
        </p:txBody>
      </p:sp>
    </p:spTree>
    <p:extLst>
      <p:ext uri="{BB962C8B-B14F-4D97-AF65-F5344CB8AC3E}">
        <p14:creationId xmlns:p14="http://schemas.microsoft.com/office/powerpoint/2010/main" val="261968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14</a:t>
            </a:fld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1655604" y="364256"/>
            <a:ext cx="8763089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r-TR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medyada dikkat etmemiz gerekenler</a:t>
            </a:r>
            <a:endParaRPr lang="tr-TR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222910" y="2236116"/>
            <a:ext cx="5703278" cy="2831544"/>
          </a:xfrm>
          <a:prstGeom prst="rect">
            <a:avLst/>
          </a:prstGeom>
          <a:solidFill>
            <a:schemeClr val="dk1">
              <a:alpha val="50000"/>
            </a:schemeClr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İşte </a:t>
            </a:r>
            <a:r>
              <a:rPr 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izler bir nevi bizlere başkalarının gözünde ne olduğumuzu ya </a:t>
            </a:r>
            <a:r>
              <a:rPr lang="tr-TR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da,</a:t>
            </a:r>
            <a:endParaRPr lang="tr-TR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Başkaları tarafından nelerin </a:t>
            </a:r>
            <a:r>
              <a:rPr lang="tr-TR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aleyhimize kullanılabileceğini </a:t>
            </a:r>
            <a:r>
              <a:rPr lang="tr-TR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açıklar</a:t>
            </a:r>
            <a:r>
              <a:rPr lang="tr-TR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2"/>
          <a:stretch/>
        </p:blipFill>
        <p:spPr>
          <a:xfrm>
            <a:off x="6094353" y="1374151"/>
            <a:ext cx="4324340" cy="505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61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15</a:t>
            </a:fld>
            <a:endParaRPr lang="tr-TR"/>
          </a:p>
        </p:txBody>
      </p:sp>
      <p:sp>
        <p:nvSpPr>
          <p:cNvPr id="9" name="Dikdörtgen 8"/>
          <p:cNvSpPr/>
          <p:nvPr/>
        </p:nvSpPr>
        <p:spPr>
          <a:xfrm>
            <a:off x="1655604" y="364256"/>
            <a:ext cx="8959843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r-TR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medyada dikkat etmemiz gerekenler</a:t>
            </a:r>
          </a:p>
        </p:txBody>
      </p:sp>
      <p:sp>
        <p:nvSpPr>
          <p:cNvPr id="8" name="Dikdörtgen 7"/>
          <p:cNvSpPr/>
          <p:nvPr/>
        </p:nvSpPr>
        <p:spPr>
          <a:xfrm>
            <a:off x="248156" y="1713698"/>
            <a:ext cx="5687605" cy="3939540"/>
          </a:xfrm>
          <a:prstGeom prst="rect">
            <a:avLst/>
          </a:prstGeom>
          <a:solidFill>
            <a:schemeClr val="dk1">
              <a:alpha val="50000"/>
            </a:schemeClr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tr-TR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medyadaki özgeçmişimiz</a:t>
            </a:r>
            <a:endParaRPr lang="tr-TR" sz="3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medyada yaptığımız her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türlü beğenme, yorum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yapma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paylaşım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bizim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özgeçmişimizin bir parçasını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oluşturmakta.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özgeçmiş de bir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işe girecek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olduğumuzda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 da bir okula kabul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edilirken bile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karşımıza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çıkabilmektedir.</a:t>
            </a:r>
            <a:endParaRPr 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988" y="2224170"/>
            <a:ext cx="3967076" cy="26240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754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11" name="Dikdörtgen 10"/>
          <p:cNvSpPr/>
          <p:nvPr/>
        </p:nvSpPr>
        <p:spPr>
          <a:xfrm>
            <a:off x="1879220" y="2316043"/>
            <a:ext cx="82080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16</a:t>
            </a:fld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1655605" y="364256"/>
            <a:ext cx="9043926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r-TR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medyada dikkat etmemiz gerekenler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528"/>
                    </a14:imgEffect>
                    <a14:imgEffect>
                      <a14:saturation sat="1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4957"/>
            <a:ext cx="6281159" cy="5653043"/>
          </a:xfrm>
          <a:prstGeom prst="rect">
            <a:avLst/>
          </a:prstGeom>
          <a:effectLst>
            <a:glow>
              <a:schemeClr val="accent1"/>
            </a:glow>
            <a:outerShdw blurRad="50800" dist="50800" dir="5400000" algn="ctr" rotWithShape="0">
              <a:srgbClr val="000000"/>
            </a:outerShdw>
            <a:softEdge rad="228600"/>
          </a:effectLst>
        </p:spPr>
      </p:pic>
      <p:sp>
        <p:nvSpPr>
          <p:cNvPr id="8" name="Dikdörtgen 7"/>
          <p:cNvSpPr/>
          <p:nvPr/>
        </p:nvSpPr>
        <p:spPr>
          <a:xfrm>
            <a:off x="4478734" y="2316043"/>
            <a:ext cx="5934292" cy="3293209"/>
          </a:xfrm>
          <a:prstGeom prst="rect">
            <a:avLst/>
          </a:prstGeom>
          <a:solidFill>
            <a:schemeClr val="dk1">
              <a:alpha val="50000"/>
            </a:schemeClr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tr-TR" sz="32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İşe </a:t>
            </a:r>
            <a:r>
              <a:rPr lang="tr-TR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alımlarda </a:t>
            </a:r>
            <a:r>
              <a:rPr lang="tr-TR" sz="3200" dirty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</a:t>
            </a:r>
            <a:r>
              <a:rPr lang="tr-TR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Profili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 10 işletme sahibinden 9’u, işçi seçiminde, işçilerin sosyal ağ aktivitelerini kontrol ediyor.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araştırmada başarısız olarak</a:t>
            </a:r>
            <a:r>
              <a:rPr lang="tr-TR" sz="2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işe alınmayanların oranı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ysa, her </a:t>
            </a:r>
            <a:r>
              <a:rPr lang="tr-TR" sz="2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kişide 7 kişi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789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17</a:t>
            </a:fld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1655605" y="364256"/>
            <a:ext cx="8208084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r-TR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</a:t>
            </a:r>
            <a:r>
              <a:rPr lang="tr-TR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medyada </a:t>
            </a:r>
            <a:r>
              <a:rPr lang="tr-TR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güvenlik ve gizlilik</a:t>
            </a:r>
            <a:endParaRPr lang="tr-TR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882547" y="1633931"/>
            <a:ext cx="6537756" cy="4339650"/>
          </a:xfrm>
          <a:prstGeom prst="rect">
            <a:avLst/>
          </a:prstGeom>
          <a:solidFill>
            <a:schemeClr val="dk1">
              <a:alpha val="50000"/>
            </a:schemeClr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tr-TR" sz="3200" dirty="0" smtClean="0">
                <a:solidFill>
                  <a:srgbClr val="FFC000">
                    <a:lumMod val="60000"/>
                    <a:lumOff val="4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medyadaki güvenlik tehditleri</a:t>
            </a:r>
            <a:endParaRPr lang="tr-TR" sz="3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Kimlik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Hırsızlığı</a:t>
            </a:r>
            <a:endParaRPr lang="tr-TR" sz="2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E-Dolandırıcılık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Sahte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Güvenlik Yazılımı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Dolandırıcılıkları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Başkası Adına Profil Oluşturma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Sahte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Satışı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Kötü Bağlantı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İstekleri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İstenmeyen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Epostalar (</a:t>
            </a:r>
            <a:r>
              <a:rPr lang="tr-TR" sz="26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Spam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Arka Planda Çalışan Zararlı Kodlar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vb.</a:t>
            </a:r>
          </a:p>
        </p:txBody>
      </p:sp>
    </p:spTree>
    <p:extLst>
      <p:ext uri="{BB962C8B-B14F-4D97-AF65-F5344CB8AC3E}">
        <p14:creationId xmlns:p14="http://schemas.microsoft.com/office/powerpoint/2010/main" val="156075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18</a:t>
            </a:fld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1655605" y="364256"/>
            <a:ext cx="8208084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r-TR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</a:t>
            </a:r>
            <a:r>
              <a:rPr lang="tr-TR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medyada </a:t>
            </a:r>
            <a:r>
              <a:rPr lang="tr-TR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güvenlik ve gizlilik</a:t>
            </a:r>
            <a:endParaRPr lang="tr-TR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427267" y="1452836"/>
            <a:ext cx="6621838" cy="1538883"/>
          </a:xfrm>
          <a:prstGeom prst="rect">
            <a:avLst/>
          </a:prstGeom>
          <a:solidFill>
            <a:schemeClr val="dk1">
              <a:alpha val="50000"/>
            </a:schemeClr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tr-TR" sz="3200" dirty="0" smtClean="0">
                <a:solidFill>
                  <a:srgbClr val="FFC000">
                    <a:lumMod val="60000"/>
                    <a:lumOff val="4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medyada;</a:t>
            </a:r>
            <a:endParaRPr lang="tr-TR" sz="3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Bilgilerinin paylaşılmasını önlemek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gizlilik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ayarlarını </a:t>
            </a:r>
            <a:r>
              <a:rPr lang="tr-TR" sz="2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kontrol et.</a:t>
            </a:r>
          </a:p>
        </p:txBody>
      </p:sp>
      <p:sp>
        <p:nvSpPr>
          <p:cNvPr id="9" name="Dikdörtgen 8"/>
          <p:cNvSpPr/>
          <p:nvPr/>
        </p:nvSpPr>
        <p:spPr>
          <a:xfrm>
            <a:off x="427267" y="3231289"/>
            <a:ext cx="9893892" cy="3170099"/>
          </a:xfrm>
          <a:prstGeom prst="rect">
            <a:avLst/>
          </a:prstGeom>
          <a:solidFill>
            <a:schemeClr val="dk1">
              <a:alpha val="50000"/>
            </a:schemeClr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tr-TR" sz="3200" dirty="0">
                <a:solidFill>
                  <a:srgbClr val="FFC000">
                    <a:lumMod val="60000"/>
                    <a:lumOff val="4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Güçlü şifreler oluşturun ve şifrenizi kimseyle paylaşmayın. </a:t>
            </a:r>
            <a:r>
              <a:rPr lang="tr-TR" sz="2800" dirty="0" smtClean="0">
                <a:solidFill>
                  <a:srgbClr val="FFC000">
                    <a:lumMod val="60000"/>
                    <a:lumOff val="4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Çünkü;</a:t>
            </a:r>
            <a:endParaRPr lang="tr-TR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Sizin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adınıza arkadaşlarınıza mesaj gönderebilirler, zor durumda kalırsınız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Profilinizde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sizin istemediğiniz şeyleri paylaşabilirler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Profil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resim ve ayarlarınızı değiştirebilirler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Profilinizi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kullanan arkadaşınız olur, sorumlu ise siz olursunuz.</a:t>
            </a:r>
            <a:endParaRPr lang="tr-TR" sz="26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65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11" name="Dikdörtgen 10"/>
          <p:cNvSpPr/>
          <p:nvPr/>
        </p:nvSpPr>
        <p:spPr>
          <a:xfrm>
            <a:off x="1879220" y="2316043"/>
            <a:ext cx="82080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19</a:t>
            </a:fld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1655605" y="364256"/>
            <a:ext cx="8854740" cy="5847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r-TR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medyada güvenlik ve gizlilik</a:t>
            </a:r>
          </a:p>
        </p:txBody>
      </p:sp>
      <p:pic>
        <p:nvPicPr>
          <p:cNvPr id="13" name="Resim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80" y="949031"/>
            <a:ext cx="8870729" cy="5913820"/>
          </a:xfrm>
          <a:prstGeom prst="rect">
            <a:avLst/>
          </a:prstGeom>
          <a:effectLst>
            <a:softEdge rad="190500"/>
          </a:effectLst>
        </p:spPr>
      </p:pic>
      <p:sp>
        <p:nvSpPr>
          <p:cNvPr id="4" name="Dikdörtgen 3"/>
          <p:cNvSpPr/>
          <p:nvPr/>
        </p:nvSpPr>
        <p:spPr>
          <a:xfrm>
            <a:off x="4049358" y="2274725"/>
            <a:ext cx="500004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‘Facebook isminizi, resminizi, oluşturduğunuz içerikleri ve sitemizde bulunan </a:t>
            </a:r>
            <a:r>
              <a:rPr lang="tr-TR" sz="2000" dirty="0">
                <a:solidFill>
                  <a:srgbClr val="C00000"/>
                </a:solidFill>
                <a:cs typeface="Times New Roman" panose="02020603050405020304" pitchFamily="18" charset="0"/>
              </a:rPr>
              <a:t>tüm bilgilerinizi bize verdiğinizi</a:t>
            </a:r>
            <a:r>
              <a:rPr lang="tr-TR" sz="200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 ve bu bilgileri ticari, sponsorlu içeriklerde kullanmamıza izin verdiğinizi </a:t>
            </a:r>
            <a:endParaRPr lang="tr-TR" sz="2000" dirty="0" smtClean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  <a:p>
            <a:r>
              <a:rPr lang="tr-TR" sz="2000" dirty="0" smtClean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kabul </a:t>
            </a:r>
            <a:r>
              <a:rPr lang="tr-TR" sz="2000" dirty="0">
                <a:solidFill>
                  <a:schemeClr val="accent1">
                    <a:lumMod val="50000"/>
                  </a:schemeClr>
                </a:solidFill>
                <a:cs typeface="Times New Roman" panose="02020603050405020304" pitchFamily="18" charset="0"/>
              </a:rPr>
              <a:t>edersiniz.’</a:t>
            </a:r>
          </a:p>
        </p:txBody>
      </p:sp>
    </p:spTree>
    <p:extLst>
      <p:ext uri="{BB962C8B-B14F-4D97-AF65-F5344CB8AC3E}">
        <p14:creationId xmlns:p14="http://schemas.microsoft.com/office/powerpoint/2010/main" val="71079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20</a:t>
            </a:fld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1655605" y="364256"/>
            <a:ext cx="8208084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r-TR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</a:t>
            </a:r>
            <a:r>
              <a:rPr lang="tr-TR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medyada «Siber Zorbalık»</a:t>
            </a:r>
          </a:p>
        </p:txBody>
      </p:sp>
      <p:sp>
        <p:nvSpPr>
          <p:cNvPr id="10" name="Dikdörtgen 9"/>
          <p:cNvSpPr/>
          <p:nvPr/>
        </p:nvSpPr>
        <p:spPr>
          <a:xfrm>
            <a:off x="604270" y="1798140"/>
            <a:ext cx="8434627" cy="3539430"/>
          </a:xfrm>
          <a:prstGeom prst="rect">
            <a:avLst/>
          </a:prstGeom>
          <a:solidFill>
            <a:schemeClr val="dk1">
              <a:alpha val="50000"/>
            </a:schemeClr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tr-TR" sz="3200" dirty="0" smtClean="0">
                <a:solidFill>
                  <a:srgbClr val="FFC000">
                    <a:lumMod val="60000"/>
                    <a:lumOff val="4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Siber zorbalık nedir?</a:t>
            </a:r>
            <a:endParaRPr lang="tr-TR" sz="3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kişiye karşı, İnternet ya da cep telefonu kullanılarak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sürekli bir şekilde gerçekleştirilen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saldırgan davranıştır.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Baskı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kurma ve orantısız güç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uygulanmasıyla ilgilidir. Taraflardan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biri,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diğerine göre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çok daha zayıf konumdadır.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 üzerindeki güç dengesi, kişilerin teknik becerilerine ve arkadaş sayılarına bağlı olarak da değişebilmektedir.</a:t>
            </a:r>
            <a:endParaRPr lang="tr-TR" sz="2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8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21</a:t>
            </a:fld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1655605" y="364256"/>
            <a:ext cx="8208084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r-TR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</a:t>
            </a:r>
            <a:r>
              <a:rPr lang="tr-TR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medyada «Siber Zorbalık»</a:t>
            </a:r>
          </a:p>
        </p:txBody>
      </p:sp>
      <p:sp>
        <p:nvSpPr>
          <p:cNvPr id="10" name="Dikdörtgen 9"/>
          <p:cNvSpPr/>
          <p:nvPr/>
        </p:nvSpPr>
        <p:spPr>
          <a:xfrm>
            <a:off x="656822" y="1822164"/>
            <a:ext cx="8234930" cy="3539430"/>
          </a:xfrm>
          <a:prstGeom prst="rect">
            <a:avLst/>
          </a:prstGeom>
          <a:solidFill>
            <a:schemeClr val="dk1">
              <a:alpha val="50000"/>
            </a:schemeClr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tr-TR" sz="3200" dirty="0" smtClean="0">
                <a:solidFill>
                  <a:srgbClr val="FFC000">
                    <a:lumMod val="60000"/>
                    <a:lumOff val="4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Siber zorbalık nasıl gerçekleşir?</a:t>
            </a:r>
            <a:endParaRPr lang="tr-TR" sz="3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Kırıcı ve alaycı mesajlar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Fotoğrafların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veya videoların yayılması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Fotoğraflar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üzerinde oynama yapılması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İmalı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sözler ve dedikodu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Entrikalar (Bir olayı etkilemek için yapılan gizli çalışma)</a:t>
            </a:r>
            <a:endParaRPr 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Tecrit (Ayrı bir yerde tutma, ayrımcılık)</a:t>
            </a:r>
            <a:endParaRPr 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Tehditler </a:t>
            </a:r>
            <a:endParaRPr lang="tr-TR" sz="2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87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11" name="Dikdörtgen 10"/>
          <p:cNvSpPr/>
          <p:nvPr/>
        </p:nvSpPr>
        <p:spPr>
          <a:xfrm>
            <a:off x="1879220" y="2316043"/>
            <a:ext cx="82080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22</a:t>
            </a:fld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1655605" y="364256"/>
            <a:ext cx="8854740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r-TR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 hayatta yapmadığını sanalda yapma</a:t>
            </a:r>
            <a:endParaRPr lang="tr-TR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ercekteYapmadigini_SanaldaYapm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47302" y="1499220"/>
            <a:ext cx="8634898" cy="4857130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342169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9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23</a:t>
            </a:fld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1655605" y="364256"/>
            <a:ext cx="8208084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r-TR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 tavsiyeleri</a:t>
            </a:r>
            <a:endParaRPr lang="tr-TR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533144" y="2070500"/>
            <a:ext cx="9449056" cy="3380564"/>
          </a:xfrm>
          <a:prstGeom prst="rect">
            <a:avLst/>
          </a:prstGeom>
          <a:solidFill>
            <a:schemeClr val="dk1">
              <a:alpha val="50000"/>
            </a:schemeClr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 hayatta yapmadığını sanalda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yapma.</a:t>
            </a:r>
            <a:endParaRPr 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Kendinle ilgili hangi bilgileri kimlerle paylaştığını iyi düşün.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Tüm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ağlarda geçmiş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paylaşımlarını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kontrol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Paylaşılmasının yanlış olduğunu düşündüğün içeriği sosyal medya hesabından sil.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Profilinize başkasının gözünden bakarak yeniden gözden geçir.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Doğruluğundan emin olmadığın içeriği paylaşma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Çelişkili olma, Kendin ol.</a:t>
            </a:r>
            <a:endParaRPr 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0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24</a:t>
            </a:fld>
            <a:endParaRPr lang="tr-TR"/>
          </a:p>
        </p:txBody>
      </p:sp>
      <p:sp>
        <p:nvSpPr>
          <p:cNvPr id="12" name="Dikdörtgen 11"/>
          <p:cNvSpPr/>
          <p:nvPr/>
        </p:nvSpPr>
        <p:spPr>
          <a:xfrm>
            <a:off x="1613565" y="1103098"/>
            <a:ext cx="7498905" cy="2893100"/>
          </a:xfrm>
          <a:prstGeom prst="rect">
            <a:avLst/>
          </a:prstGeom>
          <a:solidFill>
            <a:schemeClr val="dk1">
              <a:alpha val="50000"/>
            </a:schemeClr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İnsanlarla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olan ilişkilerini geliştir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Okul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değiştirdiğin vakit sürpriz paylaşımlarının seni bulmasına izin verme.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İstediğin meslek ve kariyer planını tehlikeye atma.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İletişimini sağlam tut, 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samimi </a:t>
            </a: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 Dünya’nı unutma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Bağımlı olma.</a:t>
            </a:r>
            <a:endParaRPr lang="tr-TR" sz="2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571"/>
                    </a14:imgEffect>
                    <a14:imgEffect>
                      <a14:saturation sat="169000"/>
                    </a14:imgEffect>
                    <a14:imgEffect>
                      <a14:brightnessContrast bright="2000" contrast="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097" y="4117780"/>
            <a:ext cx="6461840" cy="240011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  <a:reflection blurRad="6350" stA="50000" endA="275" endPos="40000" dist="101600" dir="5400000" sy="-100000" algn="bl" rotWithShape="0"/>
          </a:effectLst>
        </p:spPr>
      </p:pic>
      <p:sp>
        <p:nvSpPr>
          <p:cNvPr id="10" name="Dikdörtgen 9"/>
          <p:cNvSpPr/>
          <p:nvPr/>
        </p:nvSpPr>
        <p:spPr>
          <a:xfrm>
            <a:off x="1655605" y="364256"/>
            <a:ext cx="8208084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r-TR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 tavsiyeleri</a:t>
            </a:r>
            <a:endParaRPr lang="tr-TR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36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ikdörtgen 9"/>
          <p:cNvSpPr/>
          <p:nvPr/>
        </p:nvSpPr>
        <p:spPr>
          <a:xfrm>
            <a:off x="719883" y="1604111"/>
            <a:ext cx="9023207" cy="4031873"/>
          </a:xfrm>
          <a:prstGeom prst="rect">
            <a:avLst/>
          </a:prstGeom>
          <a:solidFill>
            <a:schemeClr val="dk1">
              <a:alpha val="50000"/>
            </a:schemeClr>
          </a:solidFill>
          <a:ln w="38100">
            <a:solidFill>
              <a:schemeClr val="accent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tr-TR" sz="3200" dirty="0" smtClean="0">
                <a:solidFill>
                  <a:srgbClr val="FFC000">
                    <a:lumMod val="60000"/>
                    <a:lumOff val="4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medyadaki tehditlerle ve internetteki diğer sorunlarla ile ilgili olarak size yardımı olacaktır,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www.gim.org.tr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adresinden veya </a:t>
            </a:r>
            <a:r>
              <a:rPr lang="tr-TR" sz="2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www.internetyardim.org.tr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adresinden yardım merkezimize ulaşarak bizimle iletişime geçebilirsiniz.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www.guvenliweb.org.tr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adresinden «Sosyal medya platformlarındaki şikayet süreçleri» başlığını inceleyebilirsiniz.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www.ihbarweb.org.tr</a:t>
            </a:r>
            <a:r>
              <a:rPr lang="tr-TR" sz="2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adresinden internetteki zararlı yasadışı içerikleri ihbar edebilirsiniz.</a:t>
            </a:r>
            <a:endParaRPr lang="tr-TR" sz="2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25</a:t>
            </a:fld>
            <a:endParaRPr lang="tr-TR"/>
          </a:p>
        </p:txBody>
      </p:sp>
      <p:sp>
        <p:nvSpPr>
          <p:cNvPr id="9" name="Dikdörtgen 8"/>
          <p:cNvSpPr/>
          <p:nvPr/>
        </p:nvSpPr>
        <p:spPr>
          <a:xfrm>
            <a:off x="1655605" y="364256"/>
            <a:ext cx="8208084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r-TR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 tavsiyeleri</a:t>
            </a:r>
            <a:endParaRPr lang="tr-TR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27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26</a:t>
            </a:fld>
            <a:endParaRPr lang="tr-TR"/>
          </a:p>
        </p:txBody>
      </p:sp>
      <p:sp>
        <p:nvSpPr>
          <p:cNvPr id="12" name="Dikdörtgen 11"/>
          <p:cNvSpPr/>
          <p:nvPr/>
        </p:nvSpPr>
        <p:spPr>
          <a:xfrm>
            <a:off x="10555444" y="262758"/>
            <a:ext cx="1636556" cy="774578"/>
          </a:xfrm>
          <a:prstGeom prst="rect">
            <a:avLst/>
          </a:prstGeom>
          <a:noFill/>
          <a:ln w="571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3"/>
          <a:srcRect l="16348" t="5764" r="14080" b="16041"/>
          <a:stretch/>
        </p:blipFill>
        <p:spPr>
          <a:xfrm>
            <a:off x="1019501" y="720068"/>
            <a:ext cx="9060042" cy="57281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Dikdörtgen 8"/>
          <p:cNvSpPr/>
          <p:nvPr/>
        </p:nvSpPr>
        <p:spPr>
          <a:xfrm>
            <a:off x="3052066" y="4584317"/>
            <a:ext cx="4662527" cy="584775"/>
          </a:xfrm>
          <a:prstGeom prst="rect">
            <a:avLst/>
          </a:prstGeom>
          <a:solidFill>
            <a:schemeClr val="dk1">
              <a:alpha val="50000"/>
            </a:schemeClr>
          </a:solidFill>
          <a:ln w="28575">
            <a:solidFill>
              <a:schemeClr val="accent4"/>
            </a:solidFill>
          </a:ln>
          <a:effectLst>
            <a:innerShdw blurRad="114300">
              <a:prstClr val="black"/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r-TR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Güvenli İnternet Merkezi</a:t>
            </a:r>
            <a:endParaRPr lang="tr-TR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Düz Ok Bağlayıcısı 10"/>
          <p:cNvCxnSpPr/>
          <p:nvPr/>
        </p:nvCxnSpPr>
        <p:spPr>
          <a:xfrm flipV="1">
            <a:off x="7724697" y="1240221"/>
            <a:ext cx="2659524" cy="341759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711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3"/>
          <a:srcRect l="14609" t="6394" r="14430" b="4770"/>
          <a:stretch/>
        </p:blipFill>
        <p:spPr>
          <a:xfrm>
            <a:off x="1213978" y="336331"/>
            <a:ext cx="9186456" cy="6469117"/>
          </a:xfrm>
          <a:prstGeom prst="snip2DiagRect">
            <a:avLst>
              <a:gd name="adj1" fmla="val 1379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27</a:t>
            </a:fld>
            <a:endParaRPr lang="tr-TR"/>
          </a:p>
        </p:txBody>
      </p:sp>
      <p:sp>
        <p:nvSpPr>
          <p:cNvPr id="12" name="Dikdörtgen 11"/>
          <p:cNvSpPr/>
          <p:nvPr/>
        </p:nvSpPr>
        <p:spPr>
          <a:xfrm>
            <a:off x="10452984" y="1776249"/>
            <a:ext cx="1729604" cy="774578"/>
          </a:xfrm>
          <a:prstGeom prst="rect">
            <a:avLst/>
          </a:prstGeom>
          <a:noFill/>
          <a:ln w="571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8"/>
          <p:cNvSpPr/>
          <p:nvPr/>
        </p:nvSpPr>
        <p:spPr>
          <a:xfrm>
            <a:off x="3052066" y="5067790"/>
            <a:ext cx="4662527" cy="584775"/>
          </a:xfrm>
          <a:prstGeom prst="rect">
            <a:avLst/>
          </a:prstGeom>
          <a:solidFill>
            <a:schemeClr val="dk1">
              <a:alpha val="50000"/>
            </a:schemeClr>
          </a:solidFill>
          <a:ln w="28575">
            <a:solidFill>
              <a:schemeClr val="accent4"/>
            </a:solidFill>
          </a:ln>
          <a:effectLst>
            <a:innerShdw blurRad="114300">
              <a:prstClr val="black"/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r-TR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 Yardım Merkezi</a:t>
            </a:r>
            <a:endParaRPr lang="tr-TR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Düz Ok Bağlayıcısı 10"/>
          <p:cNvCxnSpPr/>
          <p:nvPr/>
        </p:nvCxnSpPr>
        <p:spPr>
          <a:xfrm flipV="1">
            <a:off x="7714593" y="2774731"/>
            <a:ext cx="2532993" cy="256124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6561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11" name="Dikdörtgen 10"/>
          <p:cNvSpPr/>
          <p:nvPr/>
        </p:nvSpPr>
        <p:spPr>
          <a:xfrm>
            <a:off x="1879220" y="2316043"/>
            <a:ext cx="82080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28</a:t>
            </a:fld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37"/>
          <a:stretch/>
        </p:blipFill>
        <p:spPr>
          <a:xfrm>
            <a:off x="1353457" y="0"/>
            <a:ext cx="9154510" cy="68632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Dikdörtgen 4"/>
          <p:cNvSpPr/>
          <p:nvPr/>
        </p:nvSpPr>
        <p:spPr>
          <a:xfrm>
            <a:off x="3258782" y="334620"/>
            <a:ext cx="745661" cy="138346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1873832" y="4381529"/>
            <a:ext cx="8160922" cy="584775"/>
          </a:xfrm>
          <a:prstGeom prst="rect">
            <a:avLst/>
          </a:prstGeom>
          <a:solidFill>
            <a:schemeClr val="dk1">
              <a:alpha val="50000"/>
            </a:schemeClr>
          </a:solidFill>
          <a:ln w="28575">
            <a:solidFill>
              <a:schemeClr val="accent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r-TR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</a:t>
            </a:r>
            <a:r>
              <a:rPr lang="tr-TR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platformlarında şikayet </a:t>
            </a:r>
            <a:r>
              <a:rPr lang="tr-TR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süreçleri</a:t>
            </a:r>
            <a:endParaRPr lang="tr-TR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10560517" y="2494284"/>
            <a:ext cx="1548421" cy="813068"/>
          </a:xfrm>
          <a:prstGeom prst="rect">
            <a:avLst/>
          </a:prstGeom>
          <a:noFill/>
          <a:ln w="571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6" name="Düz Ok Bağlayıcısı 15"/>
          <p:cNvCxnSpPr>
            <a:stCxn id="15" idx="1"/>
          </p:cNvCxnSpPr>
          <p:nvPr/>
        </p:nvCxnSpPr>
        <p:spPr>
          <a:xfrm flipH="1" flipV="1">
            <a:off x="4099036" y="526608"/>
            <a:ext cx="6461481" cy="237421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0" name="Düz Ok Bağlayıcısı 19"/>
          <p:cNvCxnSpPr/>
          <p:nvPr/>
        </p:nvCxnSpPr>
        <p:spPr>
          <a:xfrm flipV="1">
            <a:off x="9605405" y="3541986"/>
            <a:ext cx="748523" cy="84882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838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11" name="Dikdörtgen 10"/>
          <p:cNvSpPr/>
          <p:nvPr/>
        </p:nvSpPr>
        <p:spPr>
          <a:xfrm>
            <a:off x="1879220" y="2316043"/>
            <a:ext cx="82080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29</a:t>
            </a:fld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7" b="1789"/>
          <a:stretch/>
        </p:blipFill>
        <p:spPr>
          <a:xfrm>
            <a:off x="2592604" y="-6448"/>
            <a:ext cx="6781315" cy="686444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Dikdörtgen 9"/>
          <p:cNvSpPr/>
          <p:nvPr/>
        </p:nvSpPr>
        <p:spPr>
          <a:xfrm>
            <a:off x="10560517" y="2494284"/>
            <a:ext cx="1548421" cy="813068"/>
          </a:xfrm>
          <a:prstGeom prst="rect">
            <a:avLst/>
          </a:prstGeom>
          <a:noFill/>
          <a:ln w="571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339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0" r="10076"/>
          <a:stretch/>
        </p:blipFill>
        <p:spPr>
          <a:xfrm>
            <a:off x="2033900" y="0"/>
            <a:ext cx="7409204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30</a:t>
            </a:fld>
            <a:endParaRPr lang="tr-TR"/>
          </a:p>
        </p:txBody>
      </p:sp>
      <p:sp>
        <p:nvSpPr>
          <p:cNvPr id="9" name="Dikdörtgen 8"/>
          <p:cNvSpPr/>
          <p:nvPr/>
        </p:nvSpPr>
        <p:spPr>
          <a:xfrm>
            <a:off x="2778591" y="4666556"/>
            <a:ext cx="5919821" cy="584775"/>
          </a:xfrm>
          <a:prstGeom prst="rect">
            <a:avLst/>
          </a:prstGeom>
          <a:solidFill>
            <a:schemeClr val="dk1">
              <a:alpha val="50000"/>
            </a:schemeClr>
          </a:solidFill>
          <a:ln w="28575">
            <a:solidFill>
              <a:schemeClr val="accent4"/>
            </a:solidFill>
          </a:ln>
          <a:effectLst>
            <a:innerShdw blurRad="114300">
              <a:prstClr val="black"/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r-TR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İnternetteki zararlı içeriği ihbar et</a:t>
            </a:r>
            <a:endParaRPr lang="tr-TR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Dikdörtgen 11"/>
          <p:cNvSpPr/>
          <p:nvPr/>
        </p:nvSpPr>
        <p:spPr>
          <a:xfrm>
            <a:off x="10523914" y="4067727"/>
            <a:ext cx="1636556" cy="859347"/>
          </a:xfrm>
          <a:prstGeom prst="rect">
            <a:avLst/>
          </a:prstGeom>
          <a:noFill/>
          <a:ln w="571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3" name="Düz Ok Bağlayıcısı 12"/>
          <p:cNvCxnSpPr/>
          <p:nvPr/>
        </p:nvCxnSpPr>
        <p:spPr>
          <a:xfrm flipH="1" flipV="1">
            <a:off x="7189077" y="2974428"/>
            <a:ext cx="3334837" cy="127288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4" name="Dikdörtgen 13"/>
          <p:cNvSpPr/>
          <p:nvPr/>
        </p:nvSpPr>
        <p:spPr>
          <a:xfrm rot="5400000">
            <a:off x="4694363" y="840211"/>
            <a:ext cx="1532920" cy="3144736"/>
          </a:xfrm>
          <a:prstGeom prst="rect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15" name="Düz Ok Bağlayıcısı 14"/>
          <p:cNvCxnSpPr/>
          <p:nvPr/>
        </p:nvCxnSpPr>
        <p:spPr>
          <a:xfrm flipV="1">
            <a:off x="8698412" y="4530031"/>
            <a:ext cx="1633257" cy="55787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6153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790" y="0"/>
            <a:ext cx="5385423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/>
            </a:p>
          </p:txBody>
        </p:sp>
      </p:grp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46278-F9A5-4B32-8074-9A8435E136F7}" type="slidenum">
              <a:rPr lang="tr-TR" smtClean="0"/>
              <a:t>31</a:t>
            </a:fld>
            <a:endParaRPr lang="tr-TR"/>
          </a:p>
        </p:txBody>
      </p:sp>
      <p:sp>
        <p:nvSpPr>
          <p:cNvPr id="8" name="Dikdörtgen 7"/>
          <p:cNvSpPr/>
          <p:nvPr/>
        </p:nvSpPr>
        <p:spPr>
          <a:xfrm>
            <a:off x="10523914" y="4067727"/>
            <a:ext cx="1636556" cy="859347"/>
          </a:xfrm>
          <a:prstGeom prst="rect">
            <a:avLst/>
          </a:prstGeom>
          <a:noFill/>
          <a:ln w="5715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5004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 dirty="0"/>
            </a:p>
          </p:txBody>
        </p:sp>
      </p:grpSp>
      <p:sp>
        <p:nvSpPr>
          <p:cNvPr id="11" name="Dikdörtgen 10"/>
          <p:cNvSpPr/>
          <p:nvPr/>
        </p:nvSpPr>
        <p:spPr>
          <a:xfrm>
            <a:off x="4631648" y="4976907"/>
            <a:ext cx="3288705" cy="646331"/>
          </a:xfrm>
          <a:prstGeom prst="rect">
            <a:avLst/>
          </a:prstGeom>
          <a:ln w="28575" cap="rnd">
            <a:noFill/>
            <a:prstDash val="lgDashDot"/>
            <a:round/>
          </a:ln>
        </p:spPr>
        <p:txBody>
          <a:bodyPr wrap="square">
            <a:spAutoFit/>
          </a:bodyPr>
          <a:lstStyle/>
          <a:p>
            <a:r>
              <a:rPr lang="tr-TR" sz="24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 KADAR SANAL</a:t>
            </a:r>
            <a:r>
              <a:rPr lang="tr-TR" sz="36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9" name="Dikdörtgen 8"/>
          <p:cNvSpPr/>
          <p:nvPr/>
        </p:nvSpPr>
        <p:spPr>
          <a:xfrm>
            <a:off x="4639761" y="5423517"/>
            <a:ext cx="32816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tr-TR" sz="2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 KADAR GERÇEK</a:t>
            </a:r>
            <a:r>
              <a:rPr lang="tr-TR" sz="36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tr-TR" sz="2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Metin kutusu 11"/>
          <p:cNvSpPr txBox="1"/>
          <p:nvPr/>
        </p:nvSpPr>
        <p:spPr>
          <a:xfrm>
            <a:off x="4145733" y="4695474"/>
            <a:ext cx="55976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8800" dirty="0">
                <a:solidFill>
                  <a:srgbClr val="00B0F0"/>
                </a:solidFill>
                <a:latin typeface="Arial Black" panose="020B0A04020102020204" pitchFamily="34" charset="0"/>
              </a:rPr>
              <a:t>;</a:t>
            </a:r>
          </a:p>
        </p:txBody>
      </p:sp>
      <p:cxnSp>
        <p:nvCxnSpPr>
          <p:cNvPr id="15" name="Düz Bağlayıcı 14"/>
          <p:cNvCxnSpPr/>
          <p:nvPr/>
        </p:nvCxnSpPr>
        <p:spPr>
          <a:xfrm>
            <a:off x="4727194" y="5600942"/>
            <a:ext cx="2026121" cy="0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96000">
                  <a:srgbClr val="0070C0"/>
                </a:gs>
              </a:gsLst>
              <a:lin ang="5400000" scaled="1"/>
            </a:gra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Metin kutusu 12"/>
          <p:cNvSpPr txBox="1"/>
          <p:nvPr/>
        </p:nvSpPr>
        <p:spPr>
          <a:xfrm>
            <a:off x="7642335" y="4795029"/>
            <a:ext cx="62388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8800" dirty="0">
                <a:solidFill>
                  <a:srgbClr val="00B0F0"/>
                </a:solidFill>
                <a:latin typeface="Arial Black" panose="020B0A04020102020204" pitchFamily="34" charset="0"/>
              </a:rPr>
              <a:t>)</a:t>
            </a:r>
          </a:p>
        </p:txBody>
      </p:sp>
      <p:sp>
        <p:nvSpPr>
          <p:cNvPr id="2" name="Dikdörtgen 1"/>
          <p:cNvSpPr/>
          <p:nvPr/>
        </p:nvSpPr>
        <p:spPr>
          <a:xfrm>
            <a:off x="2154621" y="1800341"/>
            <a:ext cx="7577957" cy="2862322"/>
          </a:xfrm>
          <a:prstGeom prst="rect">
            <a:avLst/>
          </a:prstGeom>
          <a:noFill/>
          <a:ln w="82550" cap="flat" cmpd="tri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wrap="square">
            <a:spAutoFit/>
          </a:bodyPr>
          <a:lstStyle/>
          <a:p>
            <a:pPr lvl="0" algn="ctr"/>
            <a:r>
              <a:rPr lang="tr-TR" sz="6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SORULAR</a:t>
            </a:r>
          </a:p>
          <a:p>
            <a:pPr lvl="0" algn="ctr"/>
            <a:r>
              <a:rPr lang="tr-TR" sz="6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VE</a:t>
            </a:r>
          </a:p>
          <a:p>
            <a:pPr lvl="0" algn="ctr"/>
            <a:r>
              <a:rPr lang="tr-TR" sz="6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GÖRÜŞLER</a:t>
            </a:r>
            <a:endParaRPr lang="tr-TR" sz="60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5785128" y="7542"/>
            <a:ext cx="2638864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1300" dirty="0" smtClean="0">
                <a:solidFill>
                  <a:srgbClr val="00B0F0"/>
                </a:solidFill>
              </a:rPr>
              <a:t>?</a:t>
            </a:r>
            <a:endParaRPr lang="tr-TR" sz="41300" dirty="0">
              <a:solidFill>
                <a:srgbClr val="00B0F0"/>
              </a:solidFill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6711275" y="3637127"/>
            <a:ext cx="56137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6000" b="1" dirty="0">
                <a:solidFill>
                  <a:prstClr val="white"/>
                </a:solidFill>
                <a:latin typeface="Calibri Light" panose="020F0302020204030204"/>
                <a:cs typeface="Times New Roman" panose="02020603050405020304" pitchFamily="18" charset="0"/>
              </a:rPr>
              <a:t>E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235587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 16"/>
          <p:cNvGrpSpPr/>
          <p:nvPr/>
        </p:nvGrpSpPr>
        <p:grpSpPr>
          <a:xfrm>
            <a:off x="102081322" y="-32220108"/>
            <a:ext cx="795020" cy="913816"/>
            <a:chOff x="1019818" y="854511"/>
            <a:chExt cx="795020" cy="913816"/>
          </a:xfrm>
        </p:grpSpPr>
        <p:sp>
          <p:nvSpPr>
            <p:cNvPr id="18" name="Altıgen 17"/>
            <p:cNvSpPr/>
            <p:nvPr/>
          </p:nvSpPr>
          <p:spPr>
            <a:xfrm rot="5400000">
              <a:off x="960420" y="913909"/>
              <a:ext cx="913816" cy="795020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Altıgen 4"/>
            <p:cNvSpPr txBox="1"/>
            <p:nvPr/>
          </p:nvSpPr>
          <p:spPr>
            <a:xfrm>
              <a:off x="1143709" y="996914"/>
              <a:ext cx="547238" cy="629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1100" dirty="0"/>
            </a:p>
          </p:txBody>
        </p:sp>
      </p:grpSp>
      <p:sp>
        <p:nvSpPr>
          <p:cNvPr id="11" name="Dikdörtgen 10"/>
          <p:cNvSpPr/>
          <p:nvPr/>
        </p:nvSpPr>
        <p:spPr>
          <a:xfrm>
            <a:off x="4631648" y="4976907"/>
            <a:ext cx="3288705" cy="646331"/>
          </a:xfrm>
          <a:prstGeom prst="rect">
            <a:avLst/>
          </a:prstGeom>
          <a:ln w="28575" cap="rnd">
            <a:noFill/>
            <a:prstDash val="lgDashDot"/>
            <a:round/>
          </a:ln>
        </p:spPr>
        <p:txBody>
          <a:bodyPr wrap="square">
            <a:spAutoFit/>
          </a:bodyPr>
          <a:lstStyle/>
          <a:p>
            <a:r>
              <a:rPr lang="tr-TR" sz="24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 KADAR SANAL</a:t>
            </a:r>
            <a:r>
              <a:rPr lang="tr-TR" sz="360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9" name="Dikdörtgen 8"/>
          <p:cNvSpPr/>
          <p:nvPr/>
        </p:nvSpPr>
        <p:spPr>
          <a:xfrm>
            <a:off x="4639761" y="5423517"/>
            <a:ext cx="32816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tr-TR" sz="2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 KADAR GERÇEK</a:t>
            </a:r>
            <a:r>
              <a:rPr lang="tr-TR" sz="36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tr-TR" sz="2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Metin kutusu 11"/>
          <p:cNvSpPr txBox="1"/>
          <p:nvPr/>
        </p:nvSpPr>
        <p:spPr>
          <a:xfrm>
            <a:off x="4145733" y="4695474"/>
            <a:ext cx="55976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8800" dirty="0">
                <a:solidFill>
                  <a:srgbClr val="00B0F0"/>
                </a:solidFill>
                <a:latin typeface="Arial Black" panose="020B0A04020102020204" pitchFamily="34" charset="0"/>
              </a:rPr>
              <a:t>;</a:t>
            </a:r>
          </a:p>
        </p:txBody>
      </p:sp>
      <p:cxnSp>
        <p:nvCxnSpPr>
          <p:cNvPr id="15" name="Düz Bağlayıcı 14"/>
          <p:cNvCxnSpPr/>
          <p:nvPr/>
        </p:nvCxnSpPr>
        <p:spPr>
          <a:xfrm>
            <a:off x="4727194" y="5600942"/>
            <a:ext cx="2026121" cy="0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96000">
                  <a:srgbClr val="0070C0"/>
                </a:gs>
              </a:gsLst>
              <a:lin ang="5400000" scaled="1"/>
            </a:gra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Metin kutusu 12"/>
          <p:cNvSpPr txBox="1"/>
          <p:nvPr/>
        </p:nvSpPr>
        <p:spPr>
          <a:xfrm>
            <a:off x="7642335" y="4795029"/>
            <a:ext cx="62388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8800" dirty="0">
                <a:solidFill>
                  <a:srgbClr val="00B0F0"/>
                </a:solidFill>
                <a:latin typeface="Arial Black" panose="020B0A04020102020204" pitchFamily="34" charset="0"/>
              </a:rPr>
              <a:t>)</a:t>
            </a:r>
          </a:p>
        </p:txBody>
      </p:sp>
      <p:sp>
        <p:nvSpPr>
          <p:cNvPr id="2" name="Dikdörtgen 1"/>
          <p:cNvSpPr/>
          <p:nvPr/>
        </p:nvSpPr>
        <p:spPr>
          <a:xfrm>
            <a:off x="3617541" y="3679811"/>
            <a:ext cx="5076907" cy="1015663"/>
          </a:xfrm>
          <a:prstGeom prst="rect">
            <a:avLst/>
          </a:prstGeom>
          <a:noFill/>
          <a:ln w="82550" cap="flat" cmpd="tri" algn="ctr"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46000">
                  <a:schemeClr val="accent1">
                    <a:lumMod val="0"/>
                    <a:lumOff val="100000"/>
                  </a:schemeClr>
                </a:gs>
                <a:gs pos="100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wrap="square">
            <a:spAutoFit/>
          </a:bodyPr>
          <a:lstStyle/>
          <a:p>
            <a:pPr lvl="0" algn="ctr"/>
            <a:r>
              <a:rPr lang="tr-TR" sz="6000" dirty="0" smtClean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TEŞEKKÜRLER</a:t>
            </a:r>
            <a:endParaRPr lang="tr-TR" sz="6000" dirty="0">
              <a:solidFill>
                <a:prstClr val="white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4" name="Resim 1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055" y="1299617"/>
            <a:ext cx="4225878" cy="220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6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4660</TotalTime>
  <Words>1016</Words>
  <Application>Microsoft Office PowerPoint</Application>
  <PresentationFormat>Geniş ekran</PresentationFormat>
  <Paragraphs>196</Paragraphs>
  <Slides>33</Slides>
  <Notes>33</Notes>
  <HiddenSlides>0</HiddenSlides>
  <MMClips>1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40" baseType="lpstr">
      <vt:lpstr>Arial</vt:lpstr>
      <vt:lpstr>Arial Black</vt:lpstr>
      <vt:lpstr>Calibri</vt:lpstr>
      <vt:lpstr>Calibri Light</vt:lpstr>
      <vt:lpstr>Times New Roman</vt:lpstr>
      <vt:lpstr>Wingdings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Ömer KARAGÖZOĞLU</dc:creator>
  <cp:lastModifiedBy>Evren GÜRDALAR</cp:lastModifiedBy>
  <cp:revision>276</cp:revision>
  <dcterms:created xsi:type="dcterms:W3CDTF">2017-01-24T15:49:21Z</dcterms:created>
  <dcterms:modified xsi:type="dcterms:W3CDTF">2017-10-06T06:57:18Z</dcterms:modified>
</cp:coreProperties>
</file>