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11" r:id="rId3"/>
    <p:sldId id="312" r:id="rId4"/>
    <p:sldId id="313" r:id="rId5"/>
    <p:sldId id="350" r:id="rId6"/>
    <p:sldId id="346" r:id="rId7"/>
    <p:sldId id="347" r:id="rId8"/>
    <p:sldId id="348" r:id="rId9"/>
    <p:sldId id="351" r:id="rId10"/>
    <p:sldId id="352" r:id="rId11"/>
    <p:sldId id="358" r:id="rId12"/>
    <p:sldId id="355" r:id="rId13"/>
    <p:sldId id="356" r:id="rId14"/>
    <p:sldId id="357" r:id="rId15"/>
    <p:sldId id="376" r:id="rId16"/>
    <p:sldId id="258" r:id="rId17"/>
    <p:sldId id="400" r:id="rId18"/>
    <p:sldId id="401" r:id="rId19"/>
    <p:sldId id="316" r:id="rId20"/>
    <p:sldId id="403" r:id="rId21"/>
    <p:sldId id="377" r:id="rId22"/>
    <p:sldId id="322" r:id="rId23"/>
    <p:sldId id="324" r:id="rId24"/>
    <p:sldId id="378" r:id="rId25"/>
    <p:sldId id="269" r:id="rId26"/>
    <p:sldId id="379" r:id="rId27"/>
    <p:sldId id="381" r:id="rId28"/>
    <p:sldId id="398" r:id="rId29"/>
    <p:sldId id="399" r:id="rId30"/>
    <p:sldId id="397" r:id="rId31"/>
    <p:sldId id="385" r:id="rId32"/>
    <p:sldId id="388" r:id="rId33"/>
    <p:sldId id="389" r:id="rId34"/>
    <p:sldId id="390" r:id="rId35"/>
    <p:sldId id="391" r:id="rId36"/>
    <p:sldId id="393" r:id="rId37"/>
    <p:sldId id="394" r:id="rId38"/>
    <p:sldId id="395" r:id="rId39"/>
    <p:sldId id="396" r:id="rId40"/>
    <p:sldId id="371" r:id="rId41"/>
    <p:sldId id="373" r:id="rId42"/>
    <p:sldId id="374" r:id="rId43"/>
    <p:sldId id="375" r:id="rId44"/>
    <p:sldId id="354" r:id="rId45"/>
  </p:sldIdLst>
  <p:sldSz cx="12192000" cy="6858000"/>
  <p:notesSz cx="6799263" cy="99298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ŞLANGIÇ" id="{18A80B25-E94D-46F8-BB73-E3639CEB0632}">
          <p14:sldIdLst>
            <p14:sldId id="256"/>
          </p14:sldIdLst>
        </p14:section>
        <p14:section name="DÜNYADA DURUM" id="{72033079-3D43-4113-9F87-897BADDD966D}">
          <p14:sldIdLst>
            <p14:sldId id="311"/>
            <p14:sldId id="312"/>
            <p14:sldId id="313"/>
          </p14:sldIdLst>
        </p14:section>
        <p14:section name="TÜİK" id="{39F8C228-E442-4D8E-AAAC-FC82F73F75FF}">
          <p14:sldIdLst>
            <p14:sldId id="350"/>
            <p14:sldId id="346"/>
            <p14:sldId id="347"/>
            <p14:sldId id="348"/>
            <p14:sldId id="351"/>
            <p14:sldId id="352"/>
          </p14:sldIdLst>
        </p14:section>
        <p14:section name="NEDEN GÜVENLİ İNTERNET" id="{5CCFFD65-2EB6-466E-9429-A63AD2AF7878}">
          <p14:sldIdLst>
            <p14:sldId id="358"/>
            <p14:sldId id="355"/>
            <p14:sldId id="356"/>
            <p14:sldId id="357"/>
          </p14:sldIdLst>
        </p14:section>
        <p14:section name="İÇİNDEKİLER" id="{7F5C64E0-6939-4A62-BA61-4BE2522EEBE9}">
          <p14:sldIdLst>
            <p14:sldId id="376"/>
          </p14:sldIdLst>
        </p14:section>
        <p14:section name="DİJİTAL OKURYAZARLIK" id="{6045B36A-C1AA-4600-90DC-DEE42FE22C7F}">
          <p14:sldIdLst>
            <p14:sldId id="258"/>
            <p14:sldId id="400"/>
            <p14:sldId id="401"/>
          </p14:sldIdLst>
        </p14:section>
        <p14:section name="BİLİŞİM ETİĞİ" id="{4BFA357A-E853-4600-AF91-5EFF4179B3C0}">
          <p14:sldIdLst>
            <p14:sldId id="316"/>
            <p14:sldId id="403"/>
          </p14:sldIdLst>
        </p14:section>
        <p14:section name="KİŞİSEL VERİ" id="{1098D1D1-3A3D-49AC-B135-C5D769173D89}">
          <p14:sldIdLst>
            <p14:sldId id="377"/>
            <p14:sldId id="322"/>
          </p14:sldIdLst>
        </p14:section>
        <p14:section name="BİLGİ KİRLİLİĞİ" id="{BDD54A59-E6C6-4928-B5DB-FD4FF98C4A35}">
          <p14:sldIdLst>
            <p14:sldId id="324"/>
            <p14:sldId id="378"/>
          </p14:sldIdLst>
        </p14:section>
        <p14:section name="SİBER RİSK VE TEHDİTLER" id="{20EA025D-2EC8-45F1-B551-D99506BA6894}">
          <p14:sldIdLst>
            <p14:sldId id="269"/>
            <p14:sldId id="379"/>
            <p14:sldId id="381"/>
            <p14:sldId id="398"/>
            <p14:sldId id="399"/>
            <p14:sldId id="397"/>
            <p14:sldId id="385"/>
            <p14:sldId id="388"/>
          </p14:sldIdLst>
        </p14:section>
        <p14:section name="SİBER GÜVENLİK ÖNLEMLERİ" id="{42A6F23B-C202-45A9-8552-C9ED36D00F7F}">
          <p14:sldIdLst>
            <p14:sldId id="389"/>
            <p14:sldId id="390"/>
            <p14:sldId id="391"/>
            <p14:sldId id="393"/>
            <p14:sldId id="394"/>
            <p14:sldId id="395"/>
            <p14:sldId id="396"/>
          </p14:sldIdLst>
        </p14:section>
        <p14:section name="MAĞDURİYET" id="{7000DD3D-E9FE-4978-883B-9BDAB2F255CD}">
          <p14:sldIdLst>
            <p14:sldId id="371"/>
            <p14:sldId id="373"/>
            <p14:sldId id="374"/>
            <p14:sldId id="375"/>
          </p14:sldIdLst>
        </p14:section>
        <p14:section name="SONUÇ" id="{29EDC6E4-04C5-40E0-9964-AA690E93C903}">
          <p14:sldIdLst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san IŞIK" initials="HI" lastIdx="2" clrIdx="0">
    <p:extLst>
      <p:ext uri="{19B8F6BF-5375-455C-9EA6-DF929625EA0E}">
        <p15:presenceInfo xmlns:p15="http://schemas.microsoft.com/office/powerpoint/2012/main" userId="S-1-5-21-227342294-3036210256-3462682806-43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2F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5439" autoAdjust="0"/>
  </p:normalViewPr>
  <p:slideViewPr>
    <p:cSldViewPr snapToGrid="0">
      <p:cViewPr varScale="1">
        <p:scale>
          <a:sx n="109" d="100"/>
          <a:sy n="109" d="100"/>
        </p:scale>
        <p:origin x="76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6D96D-7932-4898-8FF7-8E0BE806B694}" type="datetimeFigureOut">
              <a:rPr lang="tr-TR" smtClean="0"/>
              <a:t>20.03.2023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96D8D-34CF-41FB-9DAE-AC93F45E66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7059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7109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8758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1723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1809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1611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5197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6848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1378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3847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7748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82656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5180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97891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81911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2487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5842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7699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10446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73155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88738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D78F1-E71C-914D-A24F-30E3512771E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330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65090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2107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45414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1000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66082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48249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88700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77343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80898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86316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8712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11491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96D8D-34CF-41FB-9DAE-AC93F45E66AA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22832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C7CD7-CB91-3F48-8C19-866E0D02173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4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DB2F-3023-49BD-8D59-5CB76A5B8CC9}" type="datetime1">
              <a:rPr lang="tr-TR" smtClean="0"/>
              <a:t>20.03.2023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7212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0633-A78C-4B37-A5BD-1BDDC1C14D15}" type="datetime1">
              <a:rPr lang="tr-TR" smtClean="0"/>
              <a:t>20.03.2023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3711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FA565-CE29-4A8B-A093-6D52667A6A4F}" type="datetime1">
              <a:rPr lang="tr-TR" smtClean="0"/>
              <a:t>20.03.2023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9140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5400D-F3E0-4C98-BE89-A387C1BA31B5}" type="datetime1">
              <a:rPr lang="tr-TR" smtClean="0"/>
              <a:t>20.03.2023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9242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CEBDB-1C40-4B89-9F50-013B99771550}" type="datetime1">
              <a:rPr lang="tr-TR" smtClean="0"/>
              <a:t>20.03.2023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9427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566EA-6F9A-42C7-9830-830D88AB1ABA}" type="datetime1">
              <a:rPr lang="tr-TR" smtClean="0"/>
              <a:t>20.03.2023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678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28FB-8204-44DE-B928-59FA351C2B74}" type="datetime1">
              <a:rPr lang="tr-TR" smtClean="0"/>
              <a:t>20.03.2023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854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61FD6-3A5E-4A86-B3A7-29111F4890E2}" type="datetime1">
              <a:rPr lang="tr-TR" smtClean="0"/>
              <a:t>20.03.2023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016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5284-73B0-418D-B79D-305A860548B6}" type="datetime1">
              <a:rPr lang="tr-TR" smtClean="0"/>
              <a:t>20.03.2023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281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E250-3334-48C6-AC1D-383278962A73}" type="datetime1">
              <a:rPr lang="tr-TR" smtClean="0"/>
              <a:t>20.03.2023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1706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9FD5-3D16-4544-89EA-266188B92ADD}" type="datetime1">
              <a:rPr lang="tr-TR" smtClean="0"/>
              <a:t>20.03.2023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907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156FC-CDA2-4B8D-9236-809F867066CF}" type="datetime1">
              <a:rPr lang="tr-TR" smtClean="0"/>
              <a:t>20.03.2023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5DAD4-0090-4806-989D-7A066328DE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775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fif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f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islemler.egm.gov.tr/Sayfalar/Ihbar.aspx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C672560-0DD5-408D-B2CF-616E35F018A5}"/>
              </a:ext>
            </a:extLst>
          </p:cNvPr>
          <p:cNvSpPr txBox="1"/>
          <p:nvPr/>
        </p:nvSpPr>
        <p:spPr>
          <a:xfrm>
            <a:off x="106828" y="2490016"/>
            <a:ext cx="11987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>
                <a:solidFill>
                  <a:srgbClr val="132F49"/>
                </a:solidFill>
                <a:cs typeface="Times New Roman" panose="02020603050405020304" pitchFamily="18" charset="0"/>
              </a:rPr>
              <a:t>GÜVENLİ İNTERNET KULLANIMI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02A837B-3E29-4932-9278-56701AEE8647}"/>
              </a:ext>
            </a:extLst>
          </p:cNvPr>
          <p:cNvSpPr txBox="1"/>
          <p:nvPr/>
        </p:nvSpPr>
        <p:spPr>
          <a:xfrm>
            <a:off x="10420350" y="293010"/>
            <a:ext cx="1669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ÜNİVERSİTE</a:t>
            </a:r>
          </a:p>
        </p:txBody>
      </p:sp>
    </p:spTree>
    <p:extLst>
      <p:ext uri="{BB962C8B-B14F-4D97-AF65-F5344CB8AC3E}">
        <p14:creationId xmlns:p14="http://schemas.microsoft.com/office/powerpoint/2010/main" val="294615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CD678CD-1489-498A-ABF8-2427EE44522C}"/>
              </a:ext>
            </a:extLst>
          </p:cNvPr>
          <p:cNvSpPr txBox="1"/>
          <p:nvPr/>
        </p:nvSpPr>
        <p:spPr>
          <a:xfrm>
            <a:off x="-583184" y="1028324"/>
            <a:ext cx="976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cs typeface="Times New Roman" panose="02020603050405020304" pitchFamily="18" charset="0"/>
              </a:rPr>
              <a:t>DÜNYADA İNTERNET KULLANIMI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D5A5DAD-240B-46A6-803A-EF3C10500F32}"/>
              </a:ext>
            </a:extLst>
          </p:cNvPr>
          <p:cNvSpPr txBox="1"/>
          <p:nvPr/>
        </p:nvSpPr>
        <p:spPr>
          <a:xfrm>
            <a:off x="802674" y="2326910"/>
            <a:ext cx="105866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We Are Social Ocak 2023 raporuna göre;</a:t>
            </a:r>
          </a:p>
          <a:p>
            <a:endParaRPr lang="tr-TR" sz="2400" dirty="0"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Dünya çapında 5.16 milyar kişi internet kullanıyor ve bu sayı küresel nüfusun %64.4’üne denk geliyor.</a:t>
            </a:r>
          </a:p>
          <a:p>
            <a:r>
              <a:rPr lang="tr-TR" sz="2400" dirty="0">
                <a:cs typeface="Times New Roman" panose="02020603050405020304" pitchFamily="18" charset="0"/>
              </a:rPr>
              <a:t>     (</a:t>
            </a:r>
            <a:r>
              <a:rPr lang="tr-TR" sz="2400" i="1" dirty="0">
                <a:cs typeface="Times New Roman" panose="02020603050405020304" pitchFamily="18" charset="0"/>
              </a:rPr>
              <a:t>Son 12 ayda %1,9 arttı</a:t>
            </a:r>
            <a:r>
              <a:rPr lang="tr-TR" sz="2400" dirty="0">
                <a:cs typeface="Times New Roman" panose="02020603050405020304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873551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CD678CD-1489-498A-ABF8-2427EE44522C}"/>
              </a:ext>
            </a:extLst>
          </p:cNvPr>
          <p:cNvSpPr txBox="1"/>
          <p:nvPr/>
        </p:nvSpPr>
        <p:spPr>
          <a:xfrm>
            <a:off x="-207735" y="775100"/>
            <a:ext cx="11444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cs typeface="Times New Roman" panose="02020603050405020304" pitchFamily="18" charset="0"/>
              </a:rPr>
              <a:t>DÜNYADA SİBER RİSK VE TEHDİTLERİN BOYUTU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93DBAEE-ACE8-4BD5-8E79-6325C28171E3}"/>
              </a:ext>
            </a:extLst>
          </p:cNvPr>
          <p:cNvSpPr txBox="1"/>
          <p:nvPr/>
        </p:nvSpPr>
        <p:spPr>
          <a:xfrm>
            <a:off x="649838" y="1741037"/>
            <a:ext cx="10586651" cy="3349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cs typeface="Times New Roman" panose="02020603050405020304" pitchFamily="18" charset="0"/>
              </a:rPr>
              <a:t>Siber suçlarla ilgili yayınlanan raporlar küresel ekonominin siber saldırılardan dolayı uğradığı zararın büyüklüğünü ortaya koymaktadır.</a:t>
            </a:r>
          </a:p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Başlıca zararlar;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yasa dışı çevrim içi pazar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ticari sırların hırsızlığı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veri ticareti</a:t>
            </a:r>
          </a:p>
        </p:txBody>
      </p:sp>
    </p:spTree>
    <p:extLst>
      <p:ext uri="{BB962C8B-B14F-4D97-AF65-F5344CB8AC3E}">
        <p14:creationId xmlns:p14="http://schemas.microsoft.com/office/powerpoint/2010/main" val="4027852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CD678CD-1489-498A-ABF8-2427EE44522C}"/>
              </a:ext>
            </a:extLst>
          </p:cNvPr>
          <p:cNvSpPr txBox="1"/>
          <p:nvPr/>
        </p:nvSpPr>
        <p:spPr>
          <a:xfrm>
            <a:off x="150367" y="1284520"/>
            <a:ext cx="10830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cs typeface="Times New Roman" panose="02020603050405020304" pitchFamily="18" charset="0"/>
              </a:rPr>
              <a:t>DÜNYADA SİBER RİSK VE TEHDİTLERİN BOYUTU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93DBAEE-ACE8-4BD5-8E79-6325C28171E3}"/>
              </a:ext>
            </a:extLst>
          </p:cNvPr>
          <p:cNvSpPr txBox="1"/>
          <p:nvPr/>
        </p:nvSpPr>
        <p:spPr>
          <a:xfrm>
            <a:off x="649838" y="2548631"/>
            <a:ext cx="10586651" cy="16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cs typeface="Times New Roman" panose="02020603050405020304" pitchFamily="18" charset="0"/>
              </a:rPr>
              <a:t>Kişisel farkındalık düzeyinin düşük olmasının yanında kurumların bilgi güvenliği stratejisine ve bir saldırı durumunda hazırlanmış bir strateji veya plana sahip olmadıkları görülmektedir.</a:t>
            </a:r>
          </a:p>
        </p:txBody>
      </p:sp>
    </p:spTree>
    <p:extLst>
      <p:ext uri="{BB962C8B-B14F-4D97-AF65-F5344CB8AC3E}">
        <p14:creationId xmlns:p14="http://schemas.microsoft.com/office/powerpoint/2010/main" val="347072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1">
            <a:extLst>
              <a:ext uri="{FF2B5EF4-FFF2-40B4-BE49-F238E27FC236}">
                <a16:creationId xmlns:a16="http://schemas.microsoft.com/office/drawing/2014/main" id="{A69975C8-A326-4B1E-993B-373840F3C62F}"/>
              </a:ext>
            </a:extLst>
          </p:cNvPr>
          <p:cNvSpPr txBox="1">
            <a:spLocks/>
          </p:cNvSpPr>
          <p:nvPr/>
        </p:nvSpPr>
        <p:spPr>
          <a:xfrm>
            <a:off x="1047750" y="1249362"/>
            <a:ext cx="10515600" cy="5123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>
                <a:solidFill>
                  <a:srgbClr val="FF0000"/>
                </a:solidFill>
                <a:latin typeface="+mn-lt"/>
              </a:rPr>
              <a:t>2022 YILI</a:t>
            </a:r>
          </a:p>
          <a:p>
            <a:r>
              <a:rPr lang="tr-TR" sz="3200" b="1" dirty="0">
                <a:latin typeface="+mn-lt"/>
              </a:rPr>
              <a:t>16-74 yaş </a:t>
            </a:r>
            <a:r>
              <a:rPr lang="tr-TR" sz="3200" dirty="0">
                <a:latin typeface="+mn-lt"/>
              </a:rPr>
              <a:t>grubundaki</a:t>
            </a:r>
            <a:r>
              <a:rPr lang="tr-TR" sz="3200" b="1" dirty="0">
                <a:latin typeface="+mn-lt"/>
              </a:rPr>
              <a:t> </a:t>
            </a:r>
            <a:r>
              <a:rPr lang="tr-TR" sz="3200" dirty="0">
                <a:latin typeface="+mn-lt"/>
              </a:rPr>
              <a:t>bireylerde Hanehalkı Bilişim Teknolojileri (BT) Kullanım Araştırması kapsamında yapılan araştırmaya göre;</a:t>
            </a:r>
            <a:br>
              <a:rPr lang="tr-TR" b="1" dirty="0"/>
            </a:br>
            <a:br>
              <a:rPr lang="tr-TR" b="1" dirty="0">
                <a:latin typeface="+mn-lt"/>
              </a:rPr>
            </a:b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1C06AF4-191A-42BE-9FA1-86ABA5F2A03F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441B0D66-FC5C-40C4-AA7C-B60C0078D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950" y="5292725"/>
            <a:ext cx="6591300" cy="3460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2000" i="1" dirty="0"/>
              <a:t>TÜİK, </a:t>
            </a:r>
            <a:r>
              <a:rPr lang="tr-TR" sz="2000" i="1" dirty="0" err="1"/>
              <a:t>Hanehalkı</a:t>
            </a:r>
            <a:r>
              <a:rPr lang="tr-TR" sz="2000" i="1" dirty="0"/>
              <a:t> Bilişim Teknolojileri (BT) Kullanım Araştırması, 2022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0183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457D69F-8DDB-468B-A39B-29A17CD4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103437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İnternete erişim imkanı olan hane oranı %94,1 oldu.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07AABA-6996-4ED2-A15A-E082A6C5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950" y="5292725"/>
            <a:ext cx="6591300" cy="3460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2000" i="1" dirty="0"/>
              <a:t>TÜİK, </a:t>
            </a:r>
            <a:r>
              <a:rPr lang="tr-TR" sz="2000" i="1" dirty="0" err="1"/>
              <a:t>Hanehalkı</a:t>
            </a:r>
            <a:r>
              <a:rPr lang="tr-TR" sz="2000" i="1" dirty="0"/>
              <a:t> Bilişim Teknolojileri (BT) Kullanım Araştırması, 2022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656D102-A2BF-4874-892F-7F9563075268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2247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457D69F-8DDB-468B-A39B-29A17CD4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103437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İnternet kullanan bireylerin oranı %85,0 oldu.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07AABA-6996-4ED2-A15A-E082A6C5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950" y="5292725"/>
            <a:ext cx="6591300" cy="3460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2000" i="1" dirty="0"/>
              <a:t>TÜİK, </a:t>
            </a:r>
            <a:r>
              <a:rPr lang="tr-TR" sz="2000" i="1" dirty="0" err="1"/>
              <a:t>Hanehalkı</a:t>
            </a:r>
            <a:r>
              <a:rPr lang="tr-TR" sz="2000" i="1" dirty="0"/>
              <a:t> Bilişim Teknolojileri (BT) Kullanım Araştırması, 2022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AD9BF47-8EB7-4223-9694-24205F542744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41669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457D69F-8DDB-468B-A39B-29A17CD4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370137"/>
            <a:ext cx="10515600" cy="1325563"/>
          </a:xfrm>
        </p:spPr>
        <p:txBody>
          <a:bodyPr>
            <a:noAutofit/>
          </a:bodyPr>
          <a:lstStyle/>
          <a:p>
            <a:r>
              <a:rPr lang="tr-TR" sz="3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İnternet üzerinden mal veya hizmet siparişi verme ya da satın alma oranı %46,2 oldu.</a:t>
            </a:r>
            <a:br>
              <a:rPr lang="tr-TR" sz="3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endParaRPr lang="tr-TR" sz="36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07AABA-6996-4ED2-A15A-E082A6C5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950" y="5292725"/>
            <a:ext cx="6591300" cy="3460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2000" i="1" dirty="0"/>
              <a:t>TÜİK, </a:t>
            </a:r>
            <a:r>
              <a:rPr lang="tr-TR" sz="2000" i="1" dirty="0" err="1"/>
              <a:t>Hanehalkı</a:t>
            </a:r>
            <a:r>
              <a:rPr lang="tr-TR" sz="2000" i="1" dirty="0"/>
              <a:t> Bilişim Teknolojileri (BT) Kullanım Araştırması, 2022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76F6E08-5A11-479B-A7EF-478EEAA6BB19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618139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457D69F-8DDB-468B-A39B-29A17CD4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370137"/>
            <a:ext cx="10515600" cy="1325563"/>
          </a:xfrm>
        </p:spPr>
        <p:txBody>
          <a:bodyPr>
            <a:noAutofit/>
          </a:bodyPr>
          <a:lstStyle/>
          <a:p>
            <a:r>
              <a:rPr lang="tr-TR" sz="3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İnternetten en fazla %71,3 ile giyim, ayakkabı ve aksesuar satın alındı.</a:t>
            </a:r>
            <a:br>
              <a:rPr lang="tr-TR" sz="3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endParaRPr lang="tr-TR" sz="36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07AABA-6996-4ED2-A15A-E082A6C5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950" y="5292725"/>
            <a:ext cx="6591300" cy="3460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2000" i="1" dirty="0"/>
              <a:t>TÜİK, </a:t>
            </a:r>
            <a:r>
              <a:rPr lang="tr-TR" sz="2000" i="1" dirty="0" err="1"/>
              <a:t>Hanehalkı</a:t>
            </a:r>
            <a:r>
              <a:rPr lang="tr-TR" sz="2000" i="1" dirty="0"/>
              <a:t> Bilişim Teknolojileri (BT) Kullanım Araştırması, 2022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B7D228-E8E6-4E88-8482-FF3FFF901995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314131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457D69F-8DDB-468B-A39B-29A17CD4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370137"/>
            <a:ext cx="10515600" cy="1325563"/>
          </a:xfrm>
        </p:spPr>
        <p:txBody>
          <a:bodyPr>
            <a:noAutofit/>
          </a:bodyPr>
          <a:lstStyle/>
          <a:p>
            <a:r>
              <a:rPr lang="tr-TR" sz="3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En çok satın alınan veya abone olunan dijital içerik %26,4 ile film veya dizi izleme hizmeti oldu.</a:t>
            </a:r>
            <a:br>
              <a:rPr lang="tr-TR" sz="3600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endParaRPr lang="tr-TR" sz="36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07AABA-6996-4ED2-A15A-E082A6C55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950" y="5292725"/>
            <a:ext cx="6591300" cy="3460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2000" i="1" dirty="0"/>
              <a:t>TÜİK, </a:t>
            </a:r>
            <a:r>
              <a:rPr lang="tr-TR" sz="2000" i="1" dirty="0" err="1"/>
              <a:t>Hanehalkı</a:t>
            </a:r>
            <a:r>
              <a:rPr lang="tr-TR" sz="2000" i="1" dirty="0"/>
              <a:t> Bilişim Teknolojileri (BT) Kullanım Araştırması, 2022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04639A0-D881-4AB0-BB3C-48980443D3BF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96061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11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475049" y="858698"/>
            <a:ext cx="73348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BİLİNÇLİ İNTERNET KULLANIMI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475049" y="1883865"/>
            <a:ext cx="67131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Kendimizi ve içinde bulunduğumuz durumları </a:t>
            </a:r>
            <a:r>
              <a:rPr lang="tr-TR" sz="2400" b="1" dirty="0">
                <a:cs typeface="Times New Roman" panose="02020603050405020304" pitchFamily="18" charset="0"/>
              </a:rPr>
              <a:t>sorgulayabiliyor</a:t>
            </a:r>
            <a:r>
              <a:rPr lang="tr-TR" sz="2400" dirty="0">
                <a:cs typeface="Times New Roman" panose="02020603050405020304" pitchFamily="18" charset="0"/>
              </a:rPr>
              <a:t> muyuz?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tr-TR" sz="2400" dirty="0"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Yaptıklarımızın kendimize, ailemize ve diğer kullanıcılara ne gibi yansımalarının olacağını </a:t>
            </a:r>
            <a:r>
              <a:rPr lang="tr-TR" sz="2400" b="1" dirty="0">
                <a:cs typeface="Times New Roman" panose="02020603050405020304" pitchFamily="18" charset="0"/>
              </a:rPr>
              <a:t>biliyor muyuz?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tr-TR" sz="2400" dirty="0"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Doğru, faydalı ve ahlaki davranışlar çerçevesinde mi yoksa kötüye mi kullanıyoruz?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7E53BB5A-F768-4602-AFDF-53DFBDB49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669" y="1628139"/>
            <a:ext cx="4989182" cy="307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59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12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C0B1169-5441-4969-9A39-D2C783CFD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0" y="695238"/>
            <a:ext cx="2765105" cy="155537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7E78AAD1-61C3-4C4B-9C50-CEA0D057A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15" y="2931416"/>
            <a:ext cx="2765105" cy="1555372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D8759099-2E0C-4821-8ADA-5E68EF11E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438" y="3234817"/>
            <a:ext cx="2765105" cy="1555372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FAA69907-8AAD-4894-81D7-08FC999BE3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093" y="4046975"/>
            <a:ext cx="1321267" cy="743213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AC515288-FC30-417E-BB09-D4722FEBB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352" y="715497"/>
            <a:ext cx="2765105" cy="1555372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8C3C637A-A53A-43E3-B509-EECEFDAEE6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744" y="4486788"/>
            <a:ext cx="1823091" cy="1025489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D1235BD0-EFFA-4A41-AE85-D5BC1F4734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22" y="1140903"/>
            <a:ext cx="1560152" cy="877586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B86AE80B-D4B3-4AF5-B42D-C4FBD82B2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165" y="363217"/>
            <a:ext cx="2765105" cy="1555372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8D97E25B-B6CA-417E-BE39-071ED4420F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9696"/>
            <a:ext cx="1671740" cy="940354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97133B29-A76D-4913-9A8D-ACC05696E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173" y="3269289"/>
            <a:ext cx="2765105" cy="1555372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50023310-EF5C-431F-9230-4267021D97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247" y="3337495"/>
            <a:ext cx="1321267" cy="743213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8D5BEEFF-A7C5-4569-916C-D1A1ACD85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31" y="4254401"/>
            <a:ext cx="1321267" cy="743213"/>
          </a:xfrm>
          <a:prstGeom prst="rect">
            <a:avLst/>
          </a:prstGeom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CDD5FC44-DA47-4B87-932E-604E02FB99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72" y="3675368"/>
            <a:ext cx="1321267" cy="743213"/>
          </a:xfrm>
          <a:prstGeom prst="rect">
            <a:avLst/>
          </a:prstGeom>
        </p:spPr>
      </p:pic>
      <p:pic>
        <p:nvPicPr>
          <p:cNvPr id="21" name="Resim 20">
            <a:extLst>
              <a:ext uri="{FF2B5EF4-FFF2-40B4-BE49-F238E27FC236}">
                <a16:creationId xmlns:a16="http://schemas.microsoft.com/office/drawing/2014/main" id="{3FE59553-7006-470D-9AC6-7BAD51F699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464" y="938205"/>
            <a:ext cx="1321267" cy="743213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4E78D81C-0007-4475-9581-92D803C5BE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296" y="5051953"/>
            <a:ext cx="1321267" cy="743213"/>
          </a:xfrm>
          <a:prstGeom prst="rect">
            <a:avLst/>
          </a:prstGeom>
        </p:spPr>
      </p:pic>
      <p:pic>
        <p:nvPicPr>
          <p:cNvPr id="23" name="Resim 22">
            <a:extLst>
              <a:ext uri="{FF2B5EF4-FFF2-40B4-BE49-F238E27FC236}">
                <a16:creationId xmlns:a16="http://schemas.microsoft.com/office/drawing/2014/main" id="{583D2F54-AAF9-4C95-BD4E-45F649232C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964" y="285207"/>
            <a:ext cx="1321267" cy="743213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31AEE6BF-D40E-4B9E-B7D3-CE92514C872B}"/>
              </a:ext>
            </a:extLst>
          </p:cNvPr>
          <p:cNvSpPr/>
          <p:nvPr/>
        </p:nvSpPr>
        <p:spPr>
          <a:xfrm>
            <a:off x="2053637" y="2249845"/>
            <a:ext cx="82702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cs typeface="Times New Roman" panose="02020603050405020304" pitchFamily="18" charset="0"/>
              </a:rPr>
              <a:t>NEDEN GÜVENLİ İNTERNET?</a:t>
            </a:r>
            <a:endParaRPr lang="tr-T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93603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13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EC8B20F-0F08-4947-A001-DFEDEE24D62B}"/>
              </a:ext>
            </a:extLst>
          </p:cNvPr>
          <p:cNvSpPr txBox="1"/>
          <p:nvPr/>
        </p:nvSpPr>
        <p:spPr>
          <a:xfrm>
            <a:off x="788387" y="2767281"/>
            <a:ext cx="10586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>
                <a:cs typeface="Times New Roman" panose="02020603050405020304" pitchFamily="18" charset="0"/>
              </a:rPr>
              <a:t>İnternette bugün iletişim, bilgiye ulaşma, eğlence, bankacılık, alışveriş ve diğer pek çok şeyi yapabiliyoruz.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CD61AE8-72D1-4C98-8B8F-B0608DE03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87" y="677435"/>
            <a:ext cx="2319735" cy="168708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6425EE87-9824-4646-B26E-B3FF1C2C63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246" y="997768"/>
            <a:ext cx="2377710" cy="1190757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FA04E767-502E-4D9D-81EF-F5C87475E7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879" y="569884"/>
            <a:ext cx="3108121" cy="1631764"/>
          </a:xfrm>
          <a:prstGeom prst="rect">
            <a:avLst/>
          </a:prstGeom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881A52E0-C342-4FDC-A190-500E9DABFB07}"/>
              </a:ext>
            </a:extLst>
          </p:cNvPr>
          <p:cNvSpPr/>
          <p:nvPr/>
        </p:nvSpPr>
        <p:spPr>
          <a:xfrm>
            <a:off x="-870857" y="4177034"/>
            <a:ext cx="1236200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cs typeface="Times New Roman" panose="02020603050405020304" pitchFamily="18" charset="0"/>
              </a:rPr>
              <a:t>                                                                                Peki, internette başka neler var?</a:t>
            </a:r>
            <a:endParaRPr lang="tr-TR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8819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EC8B20F-0F08-4947-A001-DFEDEE24D62B}"/>
              </a:ext>
            </a:extLst>
          </p:cNvPr>
          <p:cNvSpPr txBox="1"/>
          <p:nvPr/>
        </p:nvSpPr>
        <p:spPr>
          <a:xfrm>
            <a:off x="735563" y="1757321"/>
            <a:ext cx="7762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>
                <a:cs typeface="Times New Roman" panose="02020603050405020304" pitchFamily="18" charset="0"/>
              </a:rPr>
              <a:t>Suçlar, suçlular, dolandırıcılar, istismarcılar, siber zorbalar…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A9D46E0-F6AB-43CE-922C-5F6DF9FCE088}"/>
              </a:ext>
            </a:extLst>
          </p:cNvPr>
          <p:cNvSpPr txBox="1"/>
          <p:nvPr/>
        </p:nvSpPr>
        <p:spPr>
          <a:xfrm>
            <a:off x="735563" y="2781758"/>
            <a:ext cx="10586651" cy="16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cs typeface="Times New Roman" panose="02020603050405020304" pitchFamily="18" charset="0"/>
              </a:rPr>
              <a:t>Teknoloji hızla gelişirken, sanal alemin görünmeyen, bu karanlık yüzünde olanlar da artarak devam ediyor. Aydınlık yüzünün varlığı kadar karanlık yüzüne karşı da önlemlerimizi almalıyız.</a:t>
            </a:r>
          </a:p>
        </p:txBody>
      </p:sp>
    </p:spTree>
    <p:extLst>
      <p:ext uri="{BB962C8B-B14F-4D97-AF65-F5344CB8AC3E}">
        <p14:creationId xmlns:p14="http://schemas.microsoft.com/office/powerpoint/2010/main" val="79403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06191" y="676844"/>
            <a:ext cx="5410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accent1"/>
                </a:solidFill>
                <a:cs typeface="Times New Roman" panose="02020603050405020304" pitchFamily="18" charset="0"/>
              </a:rPr>
              <a:t>NELERDEN BAHSEDECEĞİZ?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337B951-59F6-4D03-96DA-1ECE91D9F0F1}"/>
              </a:ext>
            </a:extLst>
          </p:cNvPr>
          <p:cNvSpPr txBox="1"/>
          <p:nvPr/>
        </p:nvSpPr>
        <p:spPr>
          <a:xfrm>
            <a:off x="927029" y="3663676"/>
            <a:ext cx="6713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Kişisel Veri Nedir? Kişisel Verileri Korumak İçin Neler Yapılmalı?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3260BC8-C826-4AE6-B374-DBEF5812E6BB}"/>
              </a:ext>
            </a:extLst>
          </p:cNvPr>
          <p:cNvSpPr txBox="1"/>
          <p:nvPr/>
        </p:nvSpPr>
        <p:spPr>
          <a:xfrm>
            <a:off x="927029" y="4647308"/>
            <a:ext cx="6713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Bilgi Kirliliği Nedir ve Nasıl Önlenir?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97DBE56F-F808-435E-862E-E2CFE0BC63BD}"/>
              </a:ext>
            </a:extLst>
          </p:cNvPr>
          <p:cNvSpPr txBox="1"/>
          <p:nvPr/>
        </p:nvSpPr>
        <p:spPr>
          <a:xfrm>
            <a:off x="927029" y="2635210"/>
            <a:ext cx="6713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Bilişim Etiği Nedir? Etik Kullanıcı Özellikleri Nelerdir?</a:t>
            </a:r>
          </a:p>
        </p:txBody>
      </p:sp>
      <p:pic>
        <p:nvPicPr>
          <p:cNvPr id="8194" name="Picture 2" descr="Universal Soru Işareti: Nedenini Sorun? nasıl? ne? sticker Fiyatı">
            <a:extLst>
              <a:ext uri="{FF2B5EF4-FFF2-40B4-BE49-F238E27FC236}">
                <a16:creationId xmlns:a16="http://schemas.microsoft.com/office/drawing/2014/main" id="{64AC9F72-5745-4D88-8242-03D931877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396" y="1380397"/>
            <a:ext cx="357187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ayt Numarası Yer Tutucusu 3">
            <a:extLst>
              <a:ext uri="{FF2B5EF4-FFF2-40B4-BE49-F238E27FC236}">
                <a16:creationId xmlns:a16="http://schemas.microsoft.com/office/drawing/2014/main" id="{1C0028D9-3A52-4ACC-82B5-B269FFEEBAEE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CD0DCFF-E635-44F9-B167-ABD8F9CBB253}"/>
              </a:ext>
            </a:extLst>
          </p:cNvPr>
          <p:cNvSpPr txBox="1"/>
          <p:nvPr/>
        </p:nvSpPr>
        <p:spPr>
          <a:xfrm>
            <a:off x="927029" y="1745075"/>
            <a:ext cx="6713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Dijital Okuryazarlık Nedir ve Önemi Nedir?</a:t>
            </a:r>
          </a:p>
        </p:txBody>
      </p:sp>
    </p:spTree>
    <p:extLst>
      <p:ext uri="{BB962C8B-B14F-4D97-AF65-F5344CB8AC3E}">
        <p14:creationId xmlns:p14="http://schemas.microsoft.com/office/powerpoint/2010/main" val="4237485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619856" y="2140439"/>
            <a:ext cx="6052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Dijital okuryazarlık; telefon, tablet ve bilgisayar gibi ağ cihazları aracılığıyla </a:t>
            </a:r>
            <a:r>
              <a:rPr lang="tr-TR" sz="2400" i="1" dirty="0">
                <a:solidFill>
                  <a:srgbClr val="FF0000"/>
                </a:solidFill>
              </a:rPr>
              <a:t>bilgiyi bulma, anlama, analiz etme, üretme ve paylaşma</a:t>
            </a:r>
            <a:r>
              <a:rPr lang="tr-TR" sz="2400" dirty="0"/>
              <a:t> becerilerini ifade eder.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5AC34AD-9A78-4BC0-AE5B-FB6375A76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151" y="1638161"/>
            <a:ext cx="4867460" cy="2944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52C12E5-EA71-4EBA-9A00-8765780775E3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109076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F24B1A-6846-4563-ACD5-9A811D175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5756" y="3908875"/>
            <a:ext cx="3540557" cy="4987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3000" dirty="0"/>
              <a:t>Bilgiye ulaşma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74C4E0E-4216-4964-A7AF-0DD03B64E150}"/>
              </a:ext>
            </a:extLst>
          </p:cNvPr>
          <p:cNvSpPr txBox="1"/>
          <p:nvPr/>
        </p:nvSpPr>
        <p:spPr>
          <a:xfrm>
            <a:off x="1602639" y="584278"/>
            <a:ext cx="8986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</a:rPr>
              <a:t>Neden Dijital Okuryazarlık ?</a:t>
            </a:r>
          </a:p>
        </p:txBody>
      </p:sp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AF525120-565B-4634-8DE2-28BC191FCCB0}"/>
              </a:ext>
            </a:extLst>
          </p:cNvPr>
          <p:cNvSpPr txBox="1">
            <a:spLocks/>
          </p:cNvSpPr>
          <p:nvPr/>
        </p:nvSpPr>
        <p:spPr>
          <a:xfrm>
            <a:off x="3133412" y="4289115"/>
            <a:ext cx="6704108" cy="630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Medyayı aktif ve yenilikçi kullanım</a:t>
            </a: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62153E5D-F179-4730-807D-B898EB22DF0C}"/>
              </a:ext>
            </a:extLst>
          </p:cNvPr>
          <p:cNvSpPr txBox="1">
            <a:spLocks/>
          </p:cNvSpPr>
          <p:nvPr/>
        </p:nvSpPr>
        <p:spPr>
          <a:xfrm>
            <a:off x="3174575" y="3400728"/>
            <a:ext cx="4347634" cy="630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Muhakeme yapma</a:t>
            </a:r>
          </a:p>
        </p:txBody>
      </p:sp>
      <p:sp>
        <p:nvSpPr>
          <p:cNvPr id="11" name="İçerik Yer Tutucusu 2">
            <a:extLst>
              <a:ext uri="{FF2B5EF4-FFF2-40B4-BE49-F238E27FC236}">
                <a16:creationId xmlns:a16="http://schemas.microsoft.com/office/drawing/2014/main" id="{0DEAE0FA-AF40-4D77-9DDE-831AB014B7C6}"/>
              </a:ext>
            </a:extLst>
          </p:cNvPr>
          <p:cNvSpPr txBox="1">
            <a:spLocks/>
          </p:cNvSpPr>
          <p:nvPr/>
        </p:nvSpPr>
        <p:spPr>
          <a:xfrm>
            <a:off x="4721464" y="2895137"/>
            <a:ext cx="5501925" cy="630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Kişisel verilerin önemi</a:t>
            </a:r>
          </a:p>
        </p:txBody>
      </p:sp>
      <p:sp>
        <p:nvSpPr>
          <p:cNvPr id="12" name="İçerik Yer Tutucusu 2">
            <a:extLst>
              <a:ext uri="{FF2B5EF4-FFF2-40B4-BE49-F238E27FC236}">
                <a16:creationId xmlns:a16="http://schemas.microsoft.com/office/drawing/2014/main" id="{F4FB4C60-4FBE-4EE9-B4CF-E7451F06C141}"/>
              </a:ext>
            </a:extLst>
          </p:cNvPr>
          <p:cNvSpPr txBox="1">
            <a:spLocks/>
          </p:cNvSpPr>
          <p:nvPr/>
        </p:nvSpPr>
        <p:spPr>
          <a:xfrm>
            <a:off x="3069438" y="2370106"/>
            <a:ext cx="5501925" cy="630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4000" dirty="0"/>
              <a:t>Ahlaki ve etik değerler</a:t>
            </a:r>
          </a:p>
        </p:txBody>
      </p:sp>
      <p:sp>
        <p:nvSpPr>
          <p:cNvPr id="13" name="İçerik Yer Tutucusu 2">
            <a:extLst>
              <a:ext uri="{FF2B5EF4-FFF2-40B4-BE49-F238E27FC236}">
                <a16:creationId xmlns:a16="http://schemas.microsoft.com/office/drawing/2014/main" id="{AE041C6E-1A48-4DB0-9F76-0F3CEFC617DB}"/>
              </a:ext>
            </a:extLst>
          </p:cNvPr>
          <p:cNvSpPr txBox="1">
            <a:spLocks/>
          </p:cNvSpPr>
          <p:nvPr/>
        </p:nvSpPr>
        <p:spPr>
          <a:xfrm>
            <a:off x="3165755" y="2075877"/>
            <a:ext cx="3540557" cy="630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2000" dirty="0"/>
              <a:t>Eleştirel Düşünme</a:t>
            </a:r>
          </a:p>
        </p:txBody>
      </p:sp>
      <p:sp>
        <p:nvSpPr>
          <p:cNvPr id="14" name="İçerik Yer Tutucusu 2">
            <a:extLst>
              <a:ext uri="{FF2B5EF4-FFF2-40B4-BE49-F238E27FC236}">
                <a16:creationId xmlns:a16="http://schemas.microsoft.com/office/drawing/2014/main" id="{9792EC4F-BF53-473A-B770-8BF0A212521A}"/>
              </a:ext>
            </a:extLst>
          </p:cNvPr>
          <p:cNvSpPr txBox="1">
            <a:spLocks/>
          </p:cNvSpPr>
          <p:nvPr/>
        </p:nvSpPr>
        <p:spPr>
          <a:xfrm rot="16200000">
            <a:off x="1541414" y="2896107"/>
            <a:ext cx="3043203" cy="630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/>
              <a:t>İletişim ve İş Birliği</a:t>
            </a:r>
          </a:p>
        </p:txBody>
      </p:sp>
      <p:sp>
        <p:nvSpPr>
          <p:cNvPr id="15" name="İçerik Yer Tutucusu 2">
            <a:extLst>
              <a:ext uri="{FF2B5EF4-FFF2-40B4-BE49-F238E27FC236}">
                <a16:creationId xmlns:a16="http://schemas.microsoft.com/office/drawing/2014/main" id="{0A45484C-31C3-4323-9C5D-59811B022176}"/>
              </a:ext>
            </a:extLst>
          </p:cNvPr>
          <p:cNvSpPr txBox="1">
            <a:spLocks/>
          </p:cNvSpPr>
          <p:nvPr/>
        </p:nvSpPr>
        <p:spPr>
          <a:xfrm>
            <a:off x="6226713" y="3345227"/>
            <a:ext cx="1878974" cy="630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600" dirty="0"/>
              <a:t>Problem Çözme</a:t>
            </a:r>
          </a:p>
        </p:txBody>
      </p:sp>
      <p:sp>
        <p:nvSpPr>
          <p:cNvPr id="16" name="İçerik Yer Tutucusu 2">
            <a:extLst>
              <a:ext uri="{FF2B5EF4-FFF2-40B4-BE49-F238E27FC236}">
                <a16:creationId xmlns:a16="http://schemas.microsoft.com/office/drawing/2014/main" id="{D7B3C4F1-D1C9-4197-9225-06EECD52C512}"/>
              </a:ext>
            </a:extLst>
          </p:cNvPr>
          <p:cNvSpPr txBox="1">
            <a:spLocks/>
          </p:cNvSpPr>
          <p:nvPr/>
        </p:nvSpPr>
        <p:spPr>
          <a:xfrm>
            <a:off x="5231133" y="1920935"/>
            <a:ext cx="5501925" cy="630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600" dirty="0"/>
              <a:t>Yaratıcılık ve Yenilik</a:t>
            </a:r>
          </a:p>
        </p:txBody>
      </p:sp>
      <p:sp>
        <p:nvSpPr>
          <p:cNvPr id="17" name="İçerik Yer Tutucusu 2">
            <a:extLst>
              <a:ext uri="{FF2B5EF4-FFF2-40B4-BE49-F238E27FC236}">
                <a16:creationId xmlns:a16="http://schemas.microsoft.com/office/drawing/2014/main" id="{194A8D7F-D916-4D54-A31E-0BAECA608BD5}"/>
              </a:ext>
            </a:extLst>
          </p:cNvPr>
          <p:cNvSpPr txBox="1">
            <a:spLocks/>
          </p:cNvSpPr>
          <p:nvPr/>
        </p:nvSpPr>
        <p:spPr>
          <a:xfrm rot="16200000">
            <a:off x="7358080" y="3114604"/>
            <a:ext cx="1878976" cy="630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/>
              <a:t>Araştırma</a:t>
            </a:r>
          </a:p>
        </p:txBody>
      </p:sp>
      <p:sp>
        <p:nvSpPr>
          <p:cNvPr id="18" name="Slayt Numarası Yer Tutucusu 3">
            <a:extLst>
              <a:ext uri="{FF2B5EF4-FFF2-40B4-BE49-F238E27FC236}">
                <a16:creationId xmlns:a16="http://schemas.microsoft.com/office/drawing/2014/main" id="{78FE3AA4-CFE2-4E03-8B87-3B10E5F0F459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731028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593DBAEE-ACE8-4BD5-8E79-6325C28171E3}"/>
              </a:ext>
            </a:extLst>
          </p:cNvPr>
          <p:cNvSpPr txBox="1"/>
          <p:nvPr/>
        </p:nvSpPr>
        <p:spPr>
          <a:xfrm>
            <a:off x="526613" y="2188162"/>
            <a:ext cx="11110200" cy="11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Dijitalleşen dünya ile hayatımıza giren dijital okuryazarlık kavramı, </a:t>
            </a:r>
            <a:r>
              <a:rPr lang="tr-TR" sz="2400" i="1" dirty="0">
                <a:solidFill>
                  <a:srgbClr val="FF0000"/>
                </a:solidFill>
              </a:rPr>
              <a:t>dijital mecradaki içerik ve eylemleri doğru anlamak ve yorumlamak</a:t>
            </a:r>
            <a:r>
              <a:rPr lang="tr-TR" sz="2400" i="1" dirty="0"/>
              <a:t> </a:t>
            </a:r>
            <a:r>
              <a:rPr lang="tr-TR" sz="2400" dirty="0"/>
              <a:t>açısından önemlidir.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ayt Numarası Yer Tutucusu 3">
            <a:extLst>
              <a:ext uri="{FF2B5EF4-FFF2-40B4-BE49-F238E27FC236}">
                <a16:creationId xmlns:a16="http://schemas.microsoft.com/office/drawing/2014/main" id="{AEA29878-1C15-46B9-B50F-83285A39CDB6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9380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ECD678CD-1489-498A-ABF8-2427EE44522C}"/>
              </a:ext>
            </a:extLst>
          </p:cNvPr>
          <p:cNvSpPr txBox="1"/>
          <p:nvPr/>
        </p:nvSpPr>
        <p:spPr>
          <a:xfrm>
            <a:off x="135467" y="1192828"/>
            <a:ext cx="4017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  <a:cs typeface="Times New Roman" panose="02020603050405020304" pitchFamily="18" charset="0"/>
              </a:rPr>
              <a:t>BİLİŞİM ETİĞİ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93DBAEE-ACE8-4BD5-8E79-6325C28171E3}"/>
              </a:ext>
            </a:extLst>
          </p:cNvPr>
          <p:cNvSpPr txBox="1"/>
          <p:nvPr/>
        </p:nvSpPr>
        <p:spPr>
          <a:xfrm>
            <a:off x="649838" y="2189487"/>
            <a:ext cx="10586651" cy="2241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cs typeface="Times New Roman" panose="02020603050405020304" pitchFamily="18" charset="0"/>
              </a:rPr>
              <a:t>Bilişim teknolojileri kullanıcılarının ve bu kullanıma aracılık yapan kuruluşların uyması gereken kuralları ifade eder.</a:t>
            </a:r>
          </a:p>
          <a:p>
            <a:pPr algn="just">
              <a:lnSpc>
                <a:spcPct val="150000"/>
              </a:lnSpc>
            </a:pPr>
            <a:r>
              <a:rPr lang="tr-TR" sz="2400" i="1" dirty="0">
                <a:cs typeface="Times New Roman" panose="02020603050405020304" pitchFamily="18" charset="0"/>
              </a:rPr>
              <a:t>Bilişim etiği amacı; </a:t>
            </a:r>
            <a:r>
              <a:rPr lang="tr-TR" sz="2400" dirty="0">
                <a:cs typeface="Times New Roman" panose="02020603050405020304" pitchFamily="18" charset="0"/>
              </a:rPr>
              <a:t>kullanıcıların dijital ortamı daha güvenli kullanmasını sağlamak ve ortaya çıkabilecek riskleri en aza indirmektir.</a:t>
            </a:r>
          </a:p>
        </p:txBody>
      </p:sp>
      <p:sp>
        <p:nvSpPr>
          <p:cNvPr id="5" name="Slayt Numarası Yer Tutucusu 3">
            <a:extLst>
              <a:ext uri="{FF2B5EF4-FFF2-40B4-BE49-F238E27FC236}">
                <a16:creationId xmlns:a16="http://schemas.microsoft.com/office/drawing/2014/main" id="{21F66F46-8EB2-4050-A327-A7D7C3A2834E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21219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ECD678CD-1489-498A-ABF8-2427EE44522C}"/>
              </a:ext>
            </a:extLst>
          </p:cNvPr>
          <p:cNvSpPr txBox="1"/>
          <p:nvPr/>
        </p:nvSpPr>
        <p:spPr>
          <a:xfrm>
            <a:off x="-1383199" y="721301"/>
            <a:ext cx="10234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Etik Kurallara Sahip Kullanıcı;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93DBAEE-ACE8-4BD5-8E79-6325C28171E3}"/>
              </a:ext>
            </a:extLst>
          </p:cNvPr>
          <p:cNvSpPr txBox="1"/>
          <p:nvPr/>
        </p:nvSpPr>
        <p:spPr>
          <a:xfrm>
            <a:off x="649838" y="1616119"/>
            <a:ext cx="10586651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400" dirty="0">
                <a:cs typeface="Times New Roman" panose="02020603050405020304" pitchFamily="18" charset="0"/>
              </a:rPr>
              <a:t>Teknolojik cihazları insanlara zarar vermek için kullanmaz.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400" dirty="0">
                <a:cs typeface="Times New Roman" panose="02020603050405020304" pitchFamily="18" charset="0"/>
              </a:rPr>
              <a:t>Dijital ortamda başka kullanıcıların kişisel verilerini paylaşmaz.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400" dirty="0">
                <a:cs typeface="Times New Roman" panose="02020603050405020304" pitchFamily="18" charset="0"/>
              </a:rPr>
              <a:t>Doğruluğundan emin olunmayan bilgileri paylaşmaz.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400" dirty="0">
                <a:cs typeface="Times New Roman" panose="02020603050405020304" pitchFamily="18" charset="0"/>
              </a:rPr>
              <a:t>Başkalarının ürünü olan eserleri atıfta bulunmadan alıntılamaz.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400" dirty="0">
                <a:cs typeface="Times New Roman" panose="02020603050405020304" pitchFamily="18" charset="0"/>
              </a:rPr>
              <a:t>Lisanssız yazılım kullanmaz.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400" dirty="0">
                <a:cs typeface="Times New Roman" panose="02020603050405020304" pitchFamily="18" charset="0"/>
              </a:rPr>
              <a:t>Diğer kullanıcı haklarına saygı gösterir.</a:t>
            </a:r>
          </a:p>
        </p:txBody>
      </p:sp>
      <p:sp>
        <p:nvSpPr>
          <p:cNvPr id="5" name="Slayt Numarası Yer Tutucusu 3">
            <a:extLst>
              <a:ext uri="{FF2B5EF4-FFF2-40B4-BE49-F238E27FC236}">
                <a16:creationId xmlns:a16="http://schemas.microsoft.com/office/drawing/2014/main" id="{2DB696CC-D648-43D3-8FD6-315D747F7C2D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2844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1028928" y="2010197"/>
            <a:ext cx="10326567" cy="155734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endParaRPr lang="ru-RU" altLang="tr-TR" sz="4000" b="1" spc="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2360233" y="647724"/>
            <a:ext cx="54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KİŞİSEL VERİ NEDİR?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EEA0FC9-C5E8-4782-8D91-3974CC2F2473}"/>
              </a:ext>
            </a:extLst>
          </p:cNvPr>
          <p:cNvSpPr txBox="1"/>
          <p:nvPr/>
        </p:nvSpPr>
        <p:spPr>
          <a:xfrm>
            <a:off x="589672" y="1637018"/>
            <a:ext cx="10518990" cy="11339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latin typeface="Calibri "/>
                <a:cs typeface="Times New Roman" panose="02020603050405020304" pitchFamily="18" charset="0"/>
              </a:rPr>
              <a:t>Kişiyi </a:t>
            </a:r>
            <a:r>
              <a:rPr lang="tr-TR" sz="2400" u="sng" dirty="0">
                <a:latin typeface="Calibri "/>
                <a:cs typeface="Times New Roman" panose="02020603050405020304" pitchFamily="18" charset="0"/>
              </a:rPr>
              <a:t>dolaylı veya doğrudan olarak belirlenebilir kılan tüm bilgiler </a:t>
            </a:r>
            <a:r>
              <a:rPr lang="tr-TR" sz="2400" dirty="0">
                <a:latin typeface="Calibri "/>
                <a:cs typeface="Times New Roman" panose="02020603050405020304" pitchFamily="18" charset="0"/>
              </a:rPr>
              <a:t>kişisel veri olarak kabul edilmektedir.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4AA9FEB-BBA2-4DC8-81BA-35A53B44A33A}"/>
              </a:ext>
            </a:extLst>
          </p:cNvPr>
          <p:cNvSpPr txBox="1"/>
          <p:nvPr/>
        </p:nvSpPr>
        <p:spPr>
          <a:xfrm>
            <a:off x="589672" y="2949647"/>
            <a:ext cx="3455821" cy="22419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telefon numarası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araç plakası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pasaport numarası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özgeçmiş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6FEBD0A-6028-43AF-A620-A005E8C31717}"/>
              </a:ext>
            </a:extLst>
          </p:cNvPr>
          <p:cNvSpPr txBox="1"/>
          <p:nvPr/>
        </p:nvSpPr>
        <p:spPr>
          <a:xfrm>
            <a:off x="4797922" y="2949647"/>
            <a:ext cx="3455821" cy="22419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fotoğraf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ses kayıtları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parmak izleri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e-posta adresi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FD9F4CD-D31F-4131-A43C-6ADD7CEF2BCC}"/>
              </a:ext>
            </a:extLst>
          </p:cNvPr>
          <p:cNvSpPr txBox="1"/>
          <p:nvPr/>
        </p:nvSpPr>
        <p:spPr>
          <a:xfrm>
            <a:off x="8473371" y="2949647"/>
            <a:ext cx="3455821" cy="22419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hobiler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grup üyelikleri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aile bilgileri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i="1" dirty="0">
                <a:cs typeface="Times New Roman" panose="02020603050405020304" pitchFamily="18" charset="0"/>
              </a:rPr>
              <a:t>sağlık bilgileri</a:t>
            </a:r>
            <a:endParaRPr lang="tr-TR" sz="2400" dirty="0">
              <a:cs typeface="Times New Roman" panose="02020603050405020304" pitchFamily="18" charset="0"/>
            </a:endParaRPr>
          </a:p>
        </p:txBody>
      </p:sp>
      <p:pic>
        <p:nvPicPr>
          <p:cNvPr id="9218" name="Picture 2" descr="Kişisel Veri Nedir? - Startup Nedir Kişisel Veri Nedir">
            <a:extLst>
              <a:ext uri="{FF2B5EF4-FFF2-40B4-BE49-F238E27FC236}">
                <a16:creationId xmlns:a16="http://schemas.microsoft.com/office/drawing/2014/main" id="{D37AEB97-FC21-44D1-A229-729AAB49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72" y="355827"/>
            <a:ext cx="1889942" cy="113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ayt Numarası Yer Tutucusu 3">
            <a:extLst>
              <a:ext uri="{FF2B5EF4-FFF2-40B4-BE49-F238E27FC236}">
                <a16:creationId xmlns:a16="http://schemas.microsoft.com/office/drawing/2014/main" id="{13A7184D-4468-44A3-A0E4-0A2A5BFE51DB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34969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1028928" y="2010197"/>
            <a:ext cx="10326567" cy="155734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endParaRPr lang="ru-RU" altLang="tr-TR" sz="4000" b="1" spc="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753594" y="1152933"/>
            <a:ext cx="6397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b="1" dirty="0">
                <a:cs typeface="Times New Roman" panose="02020603050405020304" pitchFamily="18" charset="0"/>
              </a:rPr>
              <a:t>Kişisel Verilerimizi Korumak İçin;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EEA0FC9-C5E8-4782-8D91-3974CC2F2473}"/>
              </a:ext>
            </a:extLst>
          </p:cNvPr>
          <p:cNvSpPr txBox="1"/>
          <p:nvPr/>
        </p:nvSpPr>
        <p:spPr>
          <a:xfrm>
            <a:off x="556831" y="2084077"/>
            <a:ext cx="10518990" cy="28050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dirty="0">
                <a:cs typeface="Times New Roman" panose="02020603050405020304" pitchFamily="18" charset="0"/>
              </a:rPr>
              <a:t>Hesaplarınız için </a:t>
            </a:r>
            <a:r>
              <a:rPr lang="tr-TR" sz="2400" b="1" dirty="0">
                <a:cs typeface="Times New Roman" panose="02020603050405020304" pitchFamily="18" charset="0"/>
              </a:rPr>
              <a:t>güçlü parolalar oluşturun.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dirty="0">
                <a:cs typeface="Times New Roman" panose="02020603050405020304" pitchFamily="18" charset="0"/>
              </a:rPr>
              <a:t>Kişisel bilgilerinizi </a:t>
            </a:r>
            <a:r>
              <a:rPr lang="tr-TR" sz="2400" b="1" dirty="0">
                <a:cs typeface="Times New Roman" panose="02020603050405020304" pitchFamily="18" charset="0"/>
              </a:rPr>
              <a:t>kimseyle paylaşmayın.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dirty="0">
                <a:cs typeface="Times New Roman" panose="02020603050405020304" pitchFamily="18" charset="0"/>
              </a:rPr>
              <a:t>Kullandığınız platformların </a:t>
            </a:r>
            <a:r>
              <a:rPr lang="tr-TR" sz="2400" b="1" dirty="0">
                <a:cs typeface="Times New Roman" panose="02020603050405020304" pitchFamily="18" charset="0"/>
              </a:rPr>
              <a:t>gizlilik ayarlarını kontrol edin.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dirty="0">
                <a:cs typeface="Times New Roman" panose="02020603050405020304" pitchFamily="18" charset="0"/>
              </a:rPr>
              <a:t>Tanımadığınız kullanıcılardan gelen </a:t>
            </a:r>
            <a:r>
              <a:rPr lang="tr-TR" sz="2400" b="1" dirty="0">
                <a:cs typeface="Times New Roman" panose="02020603050405020304" pitchFamily="18" charset="0"/>
              </a:rPr>
              <a:t>arkadaşlık isteklerini kabul etmeyin.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dirty="0">
                <a:cs typeface="Times New Roman" panose="02020603050405020304" pitchFamily="18" charset="0"/>
              </a:rPr>
              <a:t>Yüklediğiniz uygulamalara verdiğiniz </a:t>
            </a:r>
            <a:r>
              <a:rPr lang="tr-TR" sz="2400" b="1" dirty="0">
                <a:cs typeface="Times New Roman" panose="02020603050405020304" pitchFamily="18" charset="0"/>
              </a:rPr>
              <a:t>izinleri kontrol edin.</a:t>
            </a:r>
          </a:p>
        </p:txBody>
      </p:sp>
      <p:pic>
        <p:nvPicPr>
          <p:cNvPr id="11266" name="Picture 2" descr="Kişisel verilerin korunması nasıl yapılır?">
            <a:extLst>
              <a:ext uri="{FF2B5EF4-FFF2-40B4-BE49-F238E27FC236}">
                <a16:creationId xmlns:a16="http://schemas.microsoft.com/office/drawing/2014/main" id="{FFEAEB1D-C0B7-436A-94EB-EF299B4C2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967" y="833734"/>
            <a:ext cx="3857625" cy="2181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ayt Numarası Yer Tutucusu 3">
            <a:extLst>
              <a:ext uri="{FF2B5EF4-FFF2-40B4-BE49-F238E27FC236}">
                <a16:creationId xmlns:a16="http://schemas.microsoft.com/office/drawing/2014/main" id="{845F8B51-2097-4493-948D-3FF8C1835DDD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941100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A60A12-7937-4B62-B154-98805202A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0819"/>
            <a:ext cx="5464704" cy="1436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Doğru bilgilerin yanında veya dışında; yalan, yanlış ya da asılsız bilgilerin listelenmesi, yayılmasıdır.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DA24D22-E779-4C50-AAC4-7CAAD25322CF}"/>
              </a:ext>
            </a:extLst>
          </p:cNvPr>
          <p:cNvSpPr txBox="1"/>
          <p:nvPr/>
        </p:nvSpPr>
        <p:spPr>
          <a:xfrm>
            <a:off x="838200" y="1189037"/>
            <a:ext cx="3583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400" b="1" dirty="0">
                <a:solidFill>
                  <a:srgbClr val="FF0000"/>
                </a:solidFill>
                <a:latin typeface="Calibri "/>
                <a:cs typeface="Times New Roman" panose="02020603050405020304" pitchFamily="18" charset="0"/>
              </a:rPr>
              <a:t>BİLGİ KİRLİLİĞİ</a:t>
            </a:r>
          </a:p>
        </p:txBody>
      </p:sp>
      <p:pic>
        <p:nvPicPr>
          <p:cNvPr id="12290" name="Picture 2" descr="Bilgi kirliliği nedir?">
            <a:extLst>
              <a:ext uri="{FF2B5EF4-FFF2-40B4-BE49-F238E27FC236}">
                <a16:creationId xmlns:a16="http://schemas.microsoft.com/office/drawing/2014/main" id="{B5B5ECF4-367D-4E28-8DC9-D0D7FD38B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101" y="1380924"/>
            <a:ext cx="5464704" cy="409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ayt Numarası Yer Tutucusu 3">
            <a:extLst>
              <a:ext uri="{FF2B5EF4-FFF2-40B4-BE49-F238E27FC236}">
                <a16:creationId xmlns:a16="http://schemas.microsoft.com/office/drawing/2014/main" id="{56A0D125-1E96-4349-9558-F26DA4689F53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700800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1003990" y="1968634"/>
            <a:ext cx="10326567" cy="155734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9pPr>
          </a:lstStyle>
          <a:p>
            <a:pPr algn="ctr"/>
            <a:endParaRPr lang="ru-RU" altLang="tr-TR" sz="4000" b="1" spc="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638104" y="1361384"/>
            <a:ext cx="1035644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dirty="0"/>
          </a:p>
        </p:txBody>
      </p:sp>
      <p:sp>
        <p:nvSpPr>
          <p:cNvPr id="5" name="Slayt Numarası Yer Tutucusu 3">
            <a:extLst>
              <a:ext uri="{FF2B5EF4-FFF2-40B4-BE49-F238E27FC236}">
                <a16:creationId xmlns:a16="http://schemas.microsoft.com/office/drawing/2014/main" id="{E9BEB41C-5CB6-4A81-A3B8-CB9D44EAAF6E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3F283640-F985-427B-99D0-5D9882A1EB08}"/>
              </a:ext>
            </a:extLst>
          </p:cNvPr>
          <p:cNvSpPr txBox="1">
            <a:spLocks/>
          </p:cNvSpPr>
          <p:nvPr/>
        </p:nvSpPr>
        <p:spPr>
          <a:xfrm>
            <a:off x="838200" y="2710819"/>
            <a:ext cx="5464704" cy="1436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1A3B9CA-C2C1-4086-8403-AC2EE1B8DA4C}"/>
              </a:ext>
            </a:extLst>
          </p:cNvPr>
          <p:cNvSpPr txBox="1"/>
          <p:nvPr/>
        </p:nvSpPr>
        <p:spPr>
          <a:xfrm>
            <a:off x="2537447" y="1189037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tr-TR" sz="4400" b="1" dirty="0">
              <a:solidFill>
                <a:srgbClr val="FF0000"/>
              </a:solidFill>
              <a:latin typeface="Calibri 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Ok: Aşağı 1"/>
          <p:cNvSpPr/>
          <p:nvPr/>
        </p:nvSpPr>
        <p:spPr>
          <a:xfrm rot="16200000" flipH="1">
            <a:off x="669101" y="1761701"/>
            <a:ext cx="295275" cy="4071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06223" y="725724"/>
            <a:ext cx="108202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DİJİTAL MECRALARDA</a:t>
            </a:r>
            <a:r>
              <a:rPr kumimoji="0" lang="tr-TR" altLang="tr-TR" sz="3600" b="1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BİLGİ KİRLİLİĞİNİ ÖNLEMEK İÇİN;</a:t>
            </a:r>
            <a:r>
              <a:rPr kumimoji="0" lang="tr-TR" altLang="tr-TR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tr-TR" altLang="tr-T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948370" y="2880630"/>
            <a:ext cx="10561799" cy="78595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9pPr>
          </a:lstStyle>
          <a:p>
            <a:r>
              <a:rPr lang="tr-TR" dirty="0">
                <a:latin typeface="+mn-lt"/>
              </a:rPr>
              <a:t>  </a:t>
            </a:r>
            <a:r>
              <a:rPr lang="tr-TR" sz="2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Teyit edemediğiniz bilgileri paylaşarak veya ileterek bilgi kirliliğine </a:t>
            </a:r>
            <a:r>
              <a:rPr lang="tr-TR" sz="22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alet olmayın.</a:t>
            </a:r>
            <a:r>
              <a:rPr lang="tr-TR" sz="2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tr-TR" sz="2200" dirty="0">
                <a:latin typeface="+mn-lt"/>
                <a:cs typeface="Times New Roman" panose="02020603050405020304" pitchFamily="18" charset="0"/>
              </a:rPr>
              <a:t> İle</a:t>
            </a:r>
          </a:p>
        </p:txBody>
      </p:sp>
      <p:sp>
        <p:nvSpPr>
          <p:cNvPr id="13" name="Ok: Aşağı 1"/>
          <p:cNvSpPr/>
          <p:nvPr/>
        </p:nvSpPr>
        <p:spPr>
          <a:xfrm rot="16200000" flipH="1">
            <a:off x="662396" y="2426408"/>
            <a:ext cx="295275" cy="46099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228494" y="1763300"/>
            <a:ext cx="8318808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tr-TR" sz="2200" dirty="0">
                <a:ea typeface="Calibri" panose="020F0502020204030204" pitchFamily="34" charset="0"/>
                <a:cs typeface="Times New Roman" panose="02020603050405020304" pitchFamily="18" charset="0"/>
              </a:rPr>
              <a:t>Doğru bilgiye erişebilmek için resmî ve yetkili kaynakları </a:t>
            </a:r>
            <a:r>
              <a:rPr lang="tr-TR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takip edin.</a:t>
            </a:r>
            <a:endParaRPr lang="tr-TR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1228494" y="2482542"/>
            <a:ext cx="8405487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tr-TR" sz="2200" dirty="0">
                <a:ea typeface="Calibri" panose="020F0502020204030204" pitchFamily="34" charset="0"/>
                <a:cs typeface="Times New Roman" panose="02020603050405020304" pitchFamily="18" charset="0"/>
              </a:rPr>
              <a:t>Hukuka aykırı ve suç teşkil edebilecek paylaşımlar yapmaktan</a:t>
            </a:r>
            <a:r>
              <a:rPr lang="tr-TR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kaçının.</a:t>
            </a:r>
            <a:endParaRPr lang="tr-TR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Dikdörtgen 19"/>
          <p:cNvSpPr/>
          <p:nvPr/>
        </p:nvSpPr>
        <p:spPr>
          <a:xfrm>
            <a:off x="1219895" y="4402312"/>
            <a:ext cx="10124120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tr-TR" sz="2200" dirty="0">
                <a:ea typeface="Calibri" panose="020F0502020204030204" pitchFamily="34" charset="0"/>
                <a:cs typeface="Times New Roman" panose="02020603050405020304" pitchFamily="18" charset="0"/>
              </a:rPr>
              <a:t>Doğruluğundan emin olmadığınız paylaşım ya da içeriklere istinaden </a:t>
            </a:r>
            <a:r>
              <a:rPr lang="tr-TR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hareket etmeyin.</a:t>
            </a:r>
            <a:endParaRPr lang="tr-TR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Ok: Aşağı 1">
            <a:extLst>
              <a:ext uri="{FF2B5EF4-FFF2-40B4-BE49-F238E27FC236}">
                <a16:creationId xmlns:a16="http://schemas.microsoft.com/office/drawing/2014/main" id="{B4C1D8D4-0352-4B30-A3B2-3A2E3532C943}"/>
              </a:ext>
            </a:extLst>
          </p:cNvPr>
          <p:cNvSpPr/>
          <p:nvPr/>
        </p:nvSpPr>
        <p:spPr>
          <a:xfrm rot="16200000" flipH="1">
            <a:off x="648208" y="3078067"/>
            <a:ext cx="295275" cy="46099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21" name="Ok: Aşağı 1">
            <a:extLst>
              <a:ext uri="{FF2B5EF4-FFF2-40B4-BE49-F238E27FC236}">
                <a16:creationId xmlns:a16="http://schemas.microsoft.com/office/drawing/2014/main" id="{A3088492-7F40-4826-8925-F0D26A7203D0}"/>
              </a:ext>
            </a:extLst>
          </p:cNvPr>
          <p:cNvSpPr/>
          <p:nvPr/>
        </p:nvSpPr>
        <p:spPr>
          <a:xfrm rot="16200000" flipH="1">
            <a:off x="654208" y="3729726"/>
            <a:ext cx="295275" cy="46099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22" name="Ok: Aşağı 1">
            <a:extLst>
              <a:ext uri="{FF2B5EF4-FFF2-40B4-BE49-F238E27FC236}">
                <a16:creationId xmlns:a16="http://schemas.microsoft.com/office/drawing/2014/main" id="{63898BBC-4C04-491E-8E6D-C05114A7CCE0}"/>
              </a:ext>
            </a:extLst>
          </p:cNvPr>
          <p:cNvSpPr/>
          <p:nvPr/>
        </p:nvSpPr>
        <p:spPr>
          <a:xfrm rot="16200000" flipH="1">
            <a:off x="642180" y="4363014"/>
            <a:ext cx="295275" cy="46099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6BD57B0C-50FD-439E-8529-6C3B17141D28}"/>
              </a:ext>
            </a:extLst>
          </p:cNvPr>
          <p:cNvSpPr txBox="1">
            <a:spLocks noChangeArrowheads="1"/>
          </p:cNvSpPr>
          <p:nvPr/>
        </p:nvSpPr>
        <p:spPr>
          <a:xfrm>
            <a:off x="857316" y="3763281"/>
            <a:ext cx="10561799" cy="78595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anose="020B0604020202020204" pitchFamily="34" charset="0"/>
              </a:defRPr>
            </a:lvl9pPr>
          </a:lstStyle>
          <a:p>
            <a:r>
              <a:rPr lang="tr-TR" sz="22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     Kişisel verilerinizi paylaşmadan önce kiminle iletişim halinde olduğunuzdan </a:t>
            </a:r>
            <a:r>
              <a:rPr lang="tr-TR" sz="22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emin olun.</a:t>
            </a:r>
            <a:endParaRPr lang="tr-TR" sz="2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837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25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26EB379-F93D-45E7-91A4-E5D23B387828}"/>
              </a:ext>
            </a:extLst>
          </p:cNvPr>
          <p:cNvSpPr txBox="1"/>
          <p:nvPr/>
        </p:nvSpPr>
        <p:spPr>
          <a:xfrm>
            <a:off x="2375409" y="2421688"/>
            <a:ext cx="74126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5400" b="1" dirty="0">
                <a:solidFill>
                  <a:srgbClr val="FF0000"/>
                </a:solidFill>
                <a:cs typeface="Times New Roman" panose="02020603050405020304" pitchFamily="18" charset="0"/>
              </a:rPr>
              <a:t>SİBER RİSK VE TEHDİTLER</a:t>
            </a:r>
          </a:p>
        </p:txBody>
      </p:sp>
    </p:spTree>
    <p:extLst>
      <p:ext uri="{BB962C8B-B14F-4D97-AF65-F5344CB8AC3E}">
        <p14:creationId xmlns:p14="http://schemas.microsoft.com/office/powerpoint/2010/main" val="3746519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Resim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449" y="360166"/>
            <a:ext cx="2992528" cy="1853732"/>
          </a:xfrm>
          <a:prstGeom prst="rect">
            <a:avLst/>
          </a:prstGeom>
        </p:spPr>
      </p:pic>
      <p:pic>
        <p:nvPicPr>
          <p:cNvPr id="31" name="Resim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967" y="3285555"/>
            <a:ext cx="2364692" cy="2138615"/>
          </a:xfrm>
          <a:prstGeom prst="rect">
            <a:avLst/>
          </a:prstGeom>
        </p:spPr>
      </p:pic>
      <p:pic>
        <p:nvPicPr>
          <p:cNvPr id="33" name="Resim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81" y="387607"/>
            <a:ext cx="2807545" cy="1826291"/>
          </a:xfrm>
          <a:prstGeom prst="rect">
            <a:avLst/>
          </a:prstGeom>
        </p:spPr>
      </p:pic>
      <p:pic>
        <p:nvPicPr>
          <p:cNvPr id="34" name="Resim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49" y="3285555"/>
            <a:ext cx="2167211" cy="2057724"/>
          </a:xfrm>
          <a:prstGeom prst="rect">
            <a:avLst/>
          </a:prstGeom>
        </p:spPr>
      </p:pic>
      <p:pic>
        <p:nvPicPr>
          <p:cNvPr id="59" name="Resim 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919" y="1287031"/>
            <a:ext cx="4535781" cy="3950080"/>
          </a:xfrm>
          <a:prstGeom prst="rect">
            <a:avLst/>
          </a:prstGeom>
        </p:spPr>
      </p:pic>
      <p:sp>
        <p:nvSpPr>
          <p:cNvPr id="60" name="Dikdörtgen 59"/>
          <p:cNvSpPr/>
          <p:nvPr/>
        </p:nvSpPr>
        <p:spPr>
          <a:xfrm>
            <a:off x="3916799" y="1547655"/>
            <a:ext cx="4016245" cy="21831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/>
          </a:p>
        </p:txBody>
      </p:sp>
      <p:sp>
        <p:nvSpPr>
          <p:cNvPr id="61" name="Dikdörtgen 60"/>
          <p:cNvSpPr/>
          <p:nvPr/>
        </p:nvSpPr>
        <p:spPr>
          <a:xfrm>
            <a:off x="3872220" y="1497795"/>
            <a:ext cx="40784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>
                <a:cs typeface="Times New Roman" panose="02020603050405020304" pitchFamily="18" charset="0"/>
              </a:rPr>
              <a:t>Günümüzde bilgisayar kavramı insan hayatını kolaylaştıran bir araç olmasının yanı sıra bazı kişilerin kötü niyetli kullanımı ile </a:t>
            </a:r>
            <a:r>
              <a:rPr lang="tr-TR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suçla anılan bir araç </a:t>
            </a:r>
            <a:r>
              <a:rPr lang="tr-TR" sz="2400" dirty="0">
                <a:cs typeface="Times New Roman" panose="02020603050405020304" pitchFamily="18" charset="0"/>
              </a:rPr>
              <a:t>haline gelmiştir.</a:t>
            </a:r>
          </a:p>
          <a:p>
            <a:pPr algn="just"/>
            <a:endParaRPr lang="tr-TR" sz="2400" dirty="0">
              <a:cs typeface="Times New Roman" panose="02020603050405020304" pitchFamily="18" charset="0"/>
            </a:endParaRPr>
          </a:p>
        </p:txBody>
      </p:sp>
      <p:sp>
        <p:nvSpPr>
          <p:cNvPr id="62" name="Satır Belirtme Çizgisi 2 61"/>
          <p:cNvSpPr/>
          <p:nvPr/>
        </p:nvSpPr>
        <p:spPr>
          <a:xfrm>
            <a:off x="4083507" y="481495"/>
            <a:ext cx="1668279" cy="406053"/>
          </a:xfrm>
          <a:prstGeom prst="borderCallout2">
            <a:avLst>
              <a:gd name="adj1" fmla="val 18750"/>
              <a:gd name="adj2" fmla="val -683"/>
              <a:gd name="adj3" fmla="val 18750"/>
              <a:gd name="adj4" fmla="val -16667"/>
              <a:gd name="adj5" fmla="val 104955"/>
              <a:gd name="adj6" fmla="val -43873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  <a:cs typeface="Times New Roman" panose="02020603050405020304" pitchFamily="18" charset="0"/>
              </a:rPr>
              <a:t>Yasadışı Bahis</a:t>
            </a:r>
          </a:p>
        </p:txBody>
      </p:sp>
      <p:sp>
        <p:nvSpPr>
          <p:cNvPr id="63" name="Satır Belirtme Çizgisi 2 62"/>
          <p:cNvSpPr/>
          <p:nvPr/>
        </p:nvSpPr>
        <p:spPr>
          <a:xfrm>
            <a:off x="3746722" y="4879905"/>
            <a:ext cx="2068884" cy="888036"/>
          </a:xfrm>
          <a:prstGeom prst="borderCallout2">
            <a:avLst>
              <a:gd name="adj1" fmla="val 66159"/>
              <a:gd name="adj2" fmla="val -1232"/>
              <a:gd name="adj3" fmla="val 66159"/>
              <a:gd name="adj4" fmla="val -15569"/>
              <a:gd name="adj5" fmla="val -41468"/>
              <a:gd name="adj6" fmla="val -46981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  <a:cs typeface="Times New Roman" panose="02020603050405020304" pitchFamily="18" charset="0"/>
              </a:rPr>
              <a:t>Zorbalık, Cinsel İstismar, Hakaret</a:t>
            </a:r>
          </a:p>
        </p:txBody>
      </p:sp>
      <p:sp>
        <p:nvSpPr>
          <p:cNvPr id="64" name="Satır Belirtme Çizgisi 2 63"/>
          <p:cNvSpPr/>
          <p:nvPr/>
        </p:nvSpPr>
        <p:spPr>
          <a:xfrm flipH="1">
            <a:off x="6234218" y="468787"/>
            <a:ext cx="1825100" cy="671861"/>
          </a:xfrm>
          <a:prstGeom prst="borderCallout2">
            <a:avLst>
              <a:gd name="adj1" fmla="val 18750"/>
              <a:gd name="adj2" fmla="val -683"/>
              <a:gd name="adj3" fmla="val 18750"/>
              <a:gd name="adj4" fmla="val -16667"/>
              <a:gd name="adj5" fmla="val 115424"/>
              <a:gd name="adj6" fmla="val -4580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  <a:cs typeface="Times New Roman" panose="02020603050405020304" pitchFamily="18" charset="0"/>
              </a:rPr>
              <a:t>Terör Propagandası</a:t>
            </a:r>
          </a:p>
        </p:txBody>
      </p:sp>
      <p:sp>
        <p:nvSpPr>
          <p:cNvPr id="65" name="Satır Belirtme Çizgisi 2 64"/>
          <p:cNvSpPr/>
          <p:nvPr/>
        </p:nvSpPr>
        <p:spPr>
          <a:xfrm>
            <a:off x="8969182" y="2480164"/>
            <a:ext cx="2125097" cy="636477"/>
          </a:xfrm>
          <a:prstGeom prst="borderCallout2">
            <a:avLst>
              <a:gd name="adj1" fmla="val 18750"/>
              <a:gd name="adj2" fmla="val -683"/>
              <a:gd name="adj3" fmla="val 18750"/>
              <a:gd name="adj4" fmla="val -16667"/>
              <a:gd name="adj5" fmla="val 81911"/>
              <a:gd name="adj6" fmla="val -3567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  <a:cs typeface="Times New Roman" panose="02020603050405020304" pitchFamily="18" charset="0"/>
              </a:rPr>
              <a:t>Hesap </a:t>
            </a:r>
            <a:r>
              <a:rPr lang="tr-TR" sz="2000" dirty="0" err="1">
                <a:solidFill>
                  <a:schemeClr val="tx1"/>
                </a:solidFill>
                <a:cs typeface="Times New Roman" panose="02020603050405020304" pitchFamily="18" charset="0"/>
              </a:rPr>
              <a:t>Hackleme</a:t>
            </a:r>
            <a:r>
              <a:rPr lang="tr-TR" sz="2000" dirty="0">
                <a:solidFill>
                  <a:schemeClr val="tx1"/>
                </a:solidFill>
                <a:cs typeface="Times New Roman" panose="02020603050405020304" pitchFamily="18" charset="0"/>
              </a:rPr>
              <a:t>, Yetkisiz Erişim</a:t>
            </a:r>
          </a:p>
        </p:txBody>
      </p:sp>
      <p:sp>
        <p:nvSpPr>
          <p:cNvPr id="66" name="Satır Belirtme Çizgisi 2 65"/>
          <p:cNvSpPr/>
          <p:nvPr/>
        </p:nvSpPr>
        <p:spPr>
          <a:xfrm flipH="1">
            <a:off x="6376395" y="4903411"/>
            <a:ext cx="2123543" cy="888036"/>
          </a:xfrm>
          <a:prstGeom prst="borderCallout2">
            <a:avLst>
              <a:gd name="adj1" fmla="val 66159"/>
              <a:gd name="adj2" fmla="val -1232"/>
              <a:gd name="adj3" fmla="val 66159"/>
              <a:gd name="adj4" fmla="val -15569"/>
              <a:gd name="adj5" fmla="val -39487"/>
              <a:gd name="adj6" fmla="val -36302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tx1"/>
                </a:solidFill>
                <a:cs typeface="Times New Roman" panose="02020603050405020304" pitchFamily="18" charset="0"/>
              </a:rPr>
              <a:t>Dolandırıcılık, Tehdit, Şantaj</a:t>
            </a:r>
          </a:p>
        </p:txBody>
      </p:sp>
      <p:sp>
        <p:nvSpPr>
          <p:cNvPr id="67" name="Satır Belirtme Çizgisi 2 66"/>
          <p:cNvSpPr/>
          <p:nvPr/>
        </p:nvSpPr>
        <p:spPr>
          <a:xfrm flipH="1">
            <a:off x="547326" y="2418388"/>
            <a:ext cx="2309205" cy="636477"/>
          </a:xfrm>
          <a:prstGeom prst="borderCallout2">
            <a:avLst>
              <a:gd name="adj1" fmla="val 18750"/>
              <a:gd name="adj2" fmla="val -683"/>
              <a:gd name="adj3" fmla="val 18750"/>
              <a:gd name="adj4" fmla="val -16667"/>
              <a:gd name="adj5" fmla="val 81911"/>
              <a:gd name="adj6" fmla="val -3567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  <a:cs typeface="Times New Roman" panose="02020603050405020304" pitchFamily="18" charset="0"/>
              </a:rPr>
              <a:t>İllegal Ticaret</a:t>
            </a:r>
          </a:p>
        </p:txBody>
      </p:sp>
      <p:sp>
        <p:nvSpPr>
          <p:cNvPr id="68" name="Slide Number Placeholder 3"/>
          <p:cNvSpPr txBox="1">
            <a:spLocks/>
          </p:cNvSpPr>
          <p:nvPr/>
        </p:nvSpPr>
        <p:spPr>
          <a:xfrm>
            <a:off x="11030526" y="5777687"/>
            <a:ext cx="601133" cy="5842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lnSpcReduction="10000"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>
              <a:solidFill>
                <a:srgbClr val="0C0A2E"/>
              </a:solidFill>
              <a:latin typeface="Futura"/>
              <a:cs typeface="Futura"/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531681" y="3285556"/>
            <a:ext cx="2240548" cy="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Düz Bağlayıcı 21"/>
          <p:cNvCxnSpPr/>
          <p:nvPr/>
        </p:nvCxnSpPr>
        <p:spPr>
          <a:xfrm>
            <a:off x="531680" y="3285556"/>
            <a:ext cx="0" cy="2264593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Düz Bağlayıcı 24"/>
          <p:cNvCxnSpPr/>
          <p:nvPr/>
        </p:nvCxnSpPr>
        <p:spPr>
          <a:xfrm>
            <a:off x="2772228" y="3285555"/>
            <a:ext cx="0" cy="2252485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Düz Bağlayıcı 27"/>
          <p:cNvCxnSpPr/>
          <p:nvPr/>
        </p:nvCxnSpPr>
        <p:spPr>
          <a:xfrm flipV="1">
            <a:off x="1969478" y="5538041"/>
            <a:ext cx="802751" cy="12107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Düz Bağlayıcı 34"/>
          <p:cNvCxnSpPr/>
          <p:nvPr/>
        </p:nvCxnSpPr>
        <p:spPr>
          <a:xfrm>
            <a:off x="531682" y="5556201"/>
            <a:ext cx="260409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5733143" y="6041819"/>
            <a:ext cx="740228" cy="300224"/>
          </a:xfrm>
        </p:spPr>
        <p:txBody>
          <a:bodyPr anchor="ctr" anchorCtr="0"/>
          <a:lstStyle/>
          <a:p>
            <a:pPr algn="ctr"/>
            <a:r>
              <a:rPr lang="tr-TR" sz="2667" b="1" dirty="0">
                <a:solidFill>
                  <a:schemeClr val="tx1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4080083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27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535771" y="612155"/>
            <a:ext cx="55459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OLTALAMA (PHISHING)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5B2F43F-BAB7-46A7-8D6B-42D5D99A5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76" y="1721006"/>
            <a:ext cx="5491850" cy="31323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1F531C42-1233-4778-9086-8D90091E6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332" y="1721006"/>
            <a:ext cx="5727192" cy="3132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2211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>
            <a:extLst>
              <a:ext uri="{FF2B5EF4-FFF2-40B4-BE49-F238E27FC236}">
                <a16:creationId xmlns:a16="http://schemas.microsoft.com/office/drawing/2014/main" id="{7AC0CAAA-A42E-4822-A03B-3EEAD2D4E24D}"/>
              </a:ext>
            </a:extLst>
          </p:cNvPr>
          <p:cNvSpPr txBox="1">
            <a:spLocks/>
          </p:cNvSpPr>
          <p:nvPr/>
        </p:nvSpPr>
        <p:spPr>
          <a:xfrm>
            <a:off x="582168" y="4040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YARDIM/BAĞIŞ DOLANDIRICILIĞI</a:t>
            </a:r>
            <a:endParaRPr lang="tr-TR" dirty="0">
              <a:latin typeface="+mn-lt"/>
            </a:endParaRPr>
          </a:p>
        </p:txBody>
      </p:sp>
      <p:sp>
        <p:nvSpPr>
          <p:cNvPr id="7" name="Slayt Numarası Yer Tutucusu 3">
            <a:extLst>
              <a:ext uri="{FF2B5EF4-FFF2-40B4-BE49-F238E27FC236}">
                <a16:creationId xmlns:a16="http://schemas.microsoft.com/office/drawing/2014/main" id="{E55777E1-7665-467E-9573-4EDD2943E6E1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28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111225"/>
            <a:ext cx="5174733" cy="1762207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96" y="2111226"/>
            <a:ext cx="5174130" cy="1801853"/>
          </a:xfrm>
          <a:prstGeom prst="rect">
            <a:avLst/>
          </a:prstGeom>
        </p:spPr>
      </p:pic>
      <p:sp>
        <p:nvSpPr>
          <p:cNvPr id="6" name="Unvan 1">
            <a:extLst>
              <a:ext uri="{FF2B5EF4-FFF2-40B4-BE49-F238E27FC236}">
                <a16:creationId xmlns:a16="http://schemas.microsoft.com/office/drawing/2014/main" id="{30F7DF29-FC40-4DFA-90B6-7477AAF7577D}"/>
              </a:ext>
            </a:extLst>
          </p:cNvPr>
          <p:cNvSpPr txBox="1">
            <a:spLocks/>
          </p:cNvSpPr>
          <p:nvPr/>
        </p:nvSpPr>
        <p:spPr>
          <a:xfrm rot="20138961">
            <a:off x="4414689" y="1855243"/>
            <a:ext cx="3520025" cy="1940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SAHTE SİTE</a:t>
            </a:r>
            <a:endParaRPr lang="tr-T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6483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3">
            <a:extLst>
              <a:ext uri="{FF2B5EF4-FFF2-40B4-BE49-F238E27FC236}">
                <a16:creationId xmlns:a16="http://schemas.microsoft.com/office/drawing/2014/main" id="{07BA1E46-54A8-459D-B812-DEAE6759D894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29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558" y="1281128"/>
            <a:ext cx="3624454" cy="3624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İçerik Yer Tutucusu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47" y="1243584"/>
            <a:ext cx="3661998" cy="36619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Dikdörtgen 2"/>
          <p:cNvSpPr/>
          <p:nvPr/>
        </p:nvSpPr>
        <p:spPr>
          <a:xfrm>
            <a:off x="411480" y="342163"/>
            <a:ext cx="84490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HEDİYE/ÇEKİLİŞ DOLANDIRICILIĞI</a:t>
            </a:r>
            <a:endParaRPr lang="tr-TR" sz="4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5598" y="1362456"/>
            <a:ext cx="3543126" cy="35431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9951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>
            <a:extLst>
              <a:ext uri="{FF2B5EF4-FFF2-40B4-BE49-F238E27FC236}">
                <a16:creationId xmlns:a16="http://schemas.microsoft.com/office/drawing/2014/main" id="{5D0FC2C5-5AE4-45E3-BCDC-9723931CC788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30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11" name="İçerik Yer Tutucusu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05" y="906856"/>
            <a:ext cx="4068102" cy="40681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8802FE16-78FD-4302-9CE5-64844D856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94" y="906856"/>
            <a:ext cx="4068102" cy="40681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3585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31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550621" y="494513"/>
            <a:ext cx="57376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5000" b="1" dirty="0">
                <a:solidFill>
                  <a:srgbClr val="FF0000"/>
                </a:solidFill>
                <a:cs typeface="Times New Roman" panose="02020603050405020304" pitchFamily="18" charset="0"/>
              </a:rPr>
              <a:t>ZARARLI YAZILIMLAR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5492607-5273-4D47-A171-8FB007E778EF}"/>
              </a:ext>
            </a:extLst>
          </p:cNvPr>
          <p:cNvSpPr/>
          <p:nvPr/>
        </p:nvSpPr>
        <p:spPr>
          <a:xfrm>
            <a:off x="393027" y="1651991"/>
            <a:ext cx="269412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Virüsler </a:t>
            </a:r>
            <a:endParaRPr lang="tr-TR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E50A363F-6D22-48A8-B45E-0F83C13DC5B1}"/>
              </a:ext>
            </a:extLst>
          </p:cNvPr>
          <p:cNvSpPr/>
          <p:nvPr/>
        </p:nvSpPr>
        <p:spPr>
          <a:xfrm>
            <a:off x="2092173" y="2627985"/>
            <a:ext cx="25097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Truva Atı</a:t>
            </a:r>
            <a:endParaRPr lang="tr-TR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E1DE9668-6AB8-478C-9D3E-0F318E7DFDBB}"/>
              </a:ext>
            </a:extLst>
          </p:cNvPr>
          <p:cNvSpPr/>
          <p:nvPr/>
        </p:nvSpPr>
        <p:spPr>
          <a:xfrm>
            <a:off x="620230" y="4356470"/>
            <a:ext cx="223971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Solucan </a:t>
            </a:r>
            <a:endParaRPr lang="tr-TR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0360D9EA-9B5D-4D67-ACA6-A5C9CE189679}"/>
              </a:ext>
            </a:extLst>
          </p:cNvPr>
          <p:cNvSpPr/>
          <p:nvPr/>
        </p:nvSpPr>
        <p:spPr>
          <a:xfrm>
            <a:off x="5507506" y="1446629"/>
            <a:ext cx="63122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Casus Yazılım (Spyware) </a:t>
            </a:r>
            <a:endParaRPr lang="tr-TR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33DFBDAC-887A-4725-BB41-57D48A69868E}"/>
              </a:ext>
            </a:extLst>
          </p:cNvPr>
          <p:cNvSpPr/>
          <p:nvPr/>
        </p:nvSpPr>
        <p:spPr>
          <a:xfrm>
            <a:off x="7900138" y="2659559"/>
            <a:ext cx="33489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Keyloggerlar</a:t>
            </a:r>
            <a:endParaRPr lang="tr-TR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92EFE688-C8AE-46F0-A381-441C5F42A374}"/>
              </a:ext>
            </a:extLst>
          </p:cNvPr>
          <p:cNvSpPr/>
          <p:nvPr/>
        </p:nvSpPr>
        <p:spPr>
          <a:xfrm>
            <a:off x="6705901" y="4579988"/>
            <a:ext cx="45432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Botnet Saldırıları </a:t>
            </a:r>
            <a:endParaRPr lang="tr-TR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640FDE5B-7753-45DE-93C2-B2AFAB3A762D}"/>
              </a:ext>
            </a:extLst>
          </p:cNvPr>
          <p:cNvSpPr/>
          <p:nvPr/>
        </p:nvSpPr>
        <p:spPr>
          <a:xfrm>
            <a:off x="4063527" y="3487768"/>
            <a:ext cx="45671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Fidyeci Yazılımlar</a:t>
            </a:r>
            <a:endParaRPr lang="tr-TR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64115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 txBox="1">
            <a:spLocks/>
          </p:cNvSpPr>
          <p:nvPr/>
        </p:nvSpPr>
        <p:spPr>
          <a:xfrm>
            <a:off x="11023911" y="5777687"/>
            <a:ext cx="601133" cy="5842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lnSpcReduction="10000"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>
              <a:solidFill>
                <a:srgbClr val="0C0A2E"/>
              </a:solidFill>
              <a:latin typeface="Futura"/>
              <a:cs typeface="Futura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7" y="531816"/>
            <a:ext cx="4206144" cy="330200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608" y="690244"/>
            <a:ext cx="4750755" cy="3091187"/>
          </a:xfrm>
          <a:prstGeom prst="rect">
            <a:avLst/>
          </a:prstGeom>
        </p:spPr>
      </p:pic>
      <p:cxnSp>
        <p:nvCxnSpPr>
          <p:cNvPr id="11" name="Düz Ok Bağlayıcısı 10"/>
          <p:cNvCxnSpPr/>
          <p:nvPr/>
        </p:nvCxnSpPr>
        <p:spPr>
          <a:xfrm>
            <a:off x="4420781" y="1952553"/>
            <a:ext cx="2805827" cy="0"/>
          </a:xfrm>
          <a:prstGeom prst="straightConnector1">
            <a:avLst/>
          </a:prstGeom>
          <a:ln w="76200"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H="1">
            <a:off x="4420781" y="2315375"/>
            <a:ext cx="2805827" cy="36031"/>
          </a:xfrm>
          <a:prstGeom prst="straightConnector1">
            <a:avLst/>
          </a:prstGeom>
          <a:ln w="76200"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Çentikli Sağ Ok 19"/>
          <p:cNvSpPr/>
          <p:nvPr/>
        </p:nvSpPr>
        <p:spPr>
          <a:xfrm>
            <a:off x="1844852" y="4384245"/>
            <a:ext cx="945713" cy="559183"/>
          </a:xfrm>
          <a:prstGeom prst="notched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/>
          </a:p>
        </p:txBody>
      </p:sp>
      <p:sp>
        <p:nvSpPr>
          <p:cNvPr id="21" name="Metin kutusu 20"/>
          <p:cNvSpPr txBox="1"/>
          <p:nvPr/>
        </p:nvSpPr>
        <p:spPr>
          <a:xfrm>
            <a:off x="2938305" y="4196637"/>
            <a:ext cx="7532153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667" dirty="0">
                <a:cs typeface="Times New Roman" panose="02020603050405020304" pitchFamily="18" charset="0"/>
              </a:rPr>
              <a:t>Unutmayın! Siber suçun, fiziksel olarak işlenen suçlardan hiçbir  </a:t>
            </a:r>
            <a:r>
              <a:rPr lang="tr-TR" sz="2667" dirty="0">
                <a:solidFill>
                  <a:srgbClr val="FF0000"/>
                </a:solidFill>
                <a:cs typeface="Times New Roman" panose="02020603050405020304" pitchFamily="18" charset="0"/>
              </a:rPr>
              <a:t>farkı yoktur.</a:t>
            </a:r>
          </a:p>
          <a:p>
            <a:endParaRPr lang="tr-TR" sz="2667" dirty="0"/>
          </a:p>
        </p:txBody>
      </p:sp>
      <p:sp>
        <p:nvSpPr>
          <p:cNvPr id="1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5733143" y="6041819"/>
            <a:ext cx="740228" cy="300224"/>
          </a:xfrm>
        </p:spPr>
        <p:txBody>
          <a:bodyPr anchor="ctr" anchorCtr="0"/>
          <a:lstStyle/>
          <a:p>
            <a:pPr algn="ctr"/>
            <a:r>
              <a:rPr lang="tr-TR" sz="2667" b="1" dirty="0">
                <a:solidFill>
                  <a:schemeClr val="tx1"/>
                </a:solidFill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937384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33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26EB379-F93D-45E7-91A4-E5D23B387828}"/>
              </a:ext>
            </a:extLst>
          </p:cNvPr>
          <p:cNvSpPr txBox="1"/>
          <p:nvPr/>
        </p:nvSpPr>
        <p:spPr>
          <a:xfrm>
            <a:off x="1858440" y="2415338"/>
            <a:ext cx="84465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5400" b="1" dirty="0">
                <a:solidFill>
                  <a:srgbClr val="FF0000"/>
                </a:solidFill>
                <a:cs typeface="Times New Roman" panose="02020603050405020304" pitchFamily="18" charset="0"/>
              </a:rPr>
              <a:t>SİBER GÜVENLİK ÖNLEMLERİ</a:t>
            </a:r>
          </a:p>
        </p:txBody>
      </p:sp>
    </p:spTree>
    <p:extLst>
      <p:ext uri="{BB962C8B-B14F-4D97-AF65-F5344CB8AC3E}">
        <p14:creationId xmlns:p14="http://schemas.microsoft.com/office/powerpoint/2010/main" val="28939212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34</a:t>
            </a:r>
            <a:endParaRPr lang="tr-TR" sz="2400" b="1" dirty="0">
              <a:solidFill>
                <a:schemeClr val="tx1"/>
              </a:solidFill>
            </a:endParaRPr>
          </a:p>
        </p:txBody>
      </p:sp>
      <p:grpSp>
        <p:nvGrpSpPr>
          <p:cNvPr id="7" name="Grup 6">
            <a:extLst>
              <a:ext uri="{FF2B5EF4-FFF2-40B4-BE49-F238E27FC236}">
                <a16:creationId xmlns:a16="http://schemas.microsoft.com/office/drawing/2014/main" id="{2E5E8741-F3A5-46E5-8EF7-A9BC8BDF5BEA}"/>
              </a:ext>
            </a:extLst>
          </p:cNvPr>
          <p:cNvGrpSpPr/>
          <p:nvPr/>
        </p:nvGrpSpPr>
        <p:grpSpPr>
          <a:xfrm>
            <a:off x="7629801" y="1226203"/>
            <a:ext cx="3213100" cy="1280497"/>
            <a:chOff x="3017539" y="1912552"/>
            <a:chExt cx="5215359" cy="2366323"/>
          </a:xfrm>
        </p:grpSpPr>
        <p:pic>
          <p:nvPicPr>
            <p:cNvPr id="4" name="Resim 3">
              <a:extLst>
                <a:ext uri="{FF2B5EF4-FFF2-40B4-BE49-F238E27FC236}">
                  <a16:creationId xmlns:a16="http://schemas.microsoft.com/office/drawing/2014/main" id="{E669DE97-25CB-4110-84D1-119C064F2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17539" y="1912552"/>
              <a:ext cx="5215359" cy="2366323"/>
            </a:xfrm>
            <a:prstGeom prst="rect">
              <a:avLst/>
            </a:prstGeom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2B089EA-74DD-4F83-B6F5-6BC806A39C66}"/>
                </a:ext>
              </a:extLst>
            </p:cNvPr>
            <p:cNvSpPr/>
            <p:nvPr/>
          </p:nvSpPr>
          <p:spPr>
            <a:xfrm>
              <a:off x="5973714" y="2702637"/>
              <a:ext cx="1517656" cy="73912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A4E0931-C8F7-4592-830C-9DC096675A06}"/>
              </a:ext>
            </a:extLst>
          </p:cNvPr>
          <p:cNvSpPr txBox="1"/>
          <p:nvPr/>
        </p:nvSpPr>
        <p:spPr>
          <a:xfrm>
            <a:off x="651682" y="583901"/>
            <a:ext cx="32228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400" b="1" dirty="0">
                <a:solidFill>
                  <a:schemeClr val="accent1"/>
                </a:solidFill>
                <a:cs typeface="Times New Roman" panose="02020603050405020304" pitchFamily="18" charset="0"/>
              </a:rPr>
              <a:t>İNTERNETTE;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D25CEA2-5326-4990-B9B4-6480FCA53D4B}"/>
              </a:ext>
            </a:extLst>
          </p:cNvPr>
          <p:cNvSpPr txBox="1"/>
          <p:nvPr/>
        </p:nvSpPr>
        <p:spPr>
          <a:xfrm>
            <a:off x="623001" y="1864109"/>
            <a:ext cx="5832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7175" indent="-257175" algn="ctr">
              <a:buFont typeface="Wingdings" panose="05000000000000000000" pitchFamily="2" charset="2"/>
              <a:buChar char="Ø"/>
            </a:pPr>
            <a:r>
              <a:rPr lang="tr-TR" sz="2400" b="1" dirty="0">
                <a:cs typeface="Times New Roman" panose="02020603050405020304" pitchFamily="18" charset="0"/>
              </a:rPr>
              <a:t>Güvenli</a:t>
            </a:r>
            <a:r>
              <a:rPr lang="tr-TR" sz="2400" dirty="0">
                <a:cs typeface="Times New Roman" panose="02020603050405020304" pitchFamily="18" charset="0"/>
              </a:rPr>
              <a:t> sayfaları ve bağlantıları tercih edin.</a:t>
            </a:r>
            <a:endParaRPr lang="tr-TR" sz="2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2B08EE5-EB18-41C6-A109-055484269782}"/>
              </a:ext>
            </a:extLst>
          </p:cNvPr>
          <p:cNvSpPr txBox="1"/>
          <p:nvPr/>
        </p:nvSpPr>
        <p:spPr>
          <a:xfrm>
            <a:off x="651682" y="2910693"/>
            <a:ext cx="10945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Tanımadığınız kişilerden veya teyit edemediğiniz kaynaklardan aldığınız </a:t>
            </a:r>
            <a:r>
              <a:rPr lang="tr-TR" sz="2400" b="1" dirty="0">
                <a:cs typeface="Times New Roman" panose="02020603050405020304" pitchFamily="18" charset="0"/>
              </a:rPr>
              <a:t>e-posta veya eklerini açmayın.</a:t>
            </a:r>
            <a:endParaRPr lang="tr-TR" sz="2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8B5AED51-EE2A-4E4E-B515-63EABAE0661E}"/>
              </a:ext>
            </a:extLst>
          </p:cNvPr>
          <p:cNvSpPr txBox="1"/>
          <p:nvPr/>
        </p:nvSpPr>
        <p:spPr>
          <a:xfrm>
            <a:off x="651682" y="4240909"/>
            <a:ext cx="1070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Bilgisayarınızda mutlaka </a:t>
            </a:r>
            <a:r>
              <a:rPr lang="tr-TR" sz="2400" b="1" dirty="0">
                <a:cs typeface="Times New Roman" panose="02020603050405020304" pitchFamily="18" charset="0"/>
              </a:rPr>
              <a:t>anti-virüs</a:t>
            </a:r>
            <a:r>
              <a:rPr lang="tr-TR" sz="2400" dirty="0">
                <a:cs typeface="Times New Roman" panose="02020603050405020304" pitchFamily="18" charset="0"/>
              </a:rPr>
              <a:t> programınız ve </a:t>
            </a:r>
            <a:r>
              <a:rPr lang="tr-TR" sz="2400" b="1" dirty="0">
                <a:cs typeface="Times New Roman" panose="02020603050405020304" pitchFamily="18" charset="0"/>
              </a:rPr>
              <a:t>güvenlik duvarınız </a:t>
            </a:r>
            <a:r>
              <a:rPr lang="tr-TR" sz="2400" dirty="0">
                <a:cs typeface="Times New Roman" panose="02020603050405020304" pitchFamily="18" charset="0"/>
              </a:rPr>
              <a:t>olsun.</a:t>
            </a:r>
            <a:endParaRPr lang="tr-TR" sz="2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423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35</a:t>
            </a:r>
            <a:endParaRPr lang="tr-TR" sz="2400" b="1" dirty="0">
              <a:solidFill>
                <a:schemeClr val="tx1"/>
              </a:solidFill>
            </a:endParaRPr>
          </a:p>
        </p:txBody>
      </p:sp>
      <p:pic>
        <p:nvPicPr>
          <p:cNvPr id="9" name="Picture 2" descr="Uygulama Güncellemesi Otomatik Olarak Nasıl Yapılır? | mobiluygulama.com">
            <a:extLst>
              <a:ext uri="{FF2B5EF4-FFF2-40B4-BE49-F238E27FC236}">
                <a16:creationId xmlns:a16="http://schemas.microsoft.com/office/drawing/2014/main" id="{9BA4CAA1-CF1C-468A-B3A3-6B2ABB5DA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998" y="1984368"/>
            <a:ext cx="3802408" cy="2382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4972CB4E-1B0C-45F4-B0B9-61FC0D93E431}"/>
              </a:ext>
            </a:extLst>
          </p:cNvPr>
          <p:cNvSpPr txBox="1"/>
          <p:nvPr/>
        </p:nvSpPr>
        <p:spPr>
          <a:xfrm>
            <a:off x="586594" y="1927974"/>
            <a:ext cx="6995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Açık kablosuz ağları mecbur olmadıkça </a:t>
            </a:r>
            <a:r>
              <a:rPr lang="tr-TR" sz="2400" b="1" dirty="0">
                <a:cs typeface="Times New Roman" panose="02020603050405020304" pitchFamily="18" charset="0"/>
              </a:rPr>
              <a:t>kullanmayın.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ABF5A8C-A75E-47A5-81E5-F301740EAF9F}"/>
              </a:ext>
            </a:extLst>
          </p:cNvPr>
          <p:cNvSpPr txBox="1"/>
          <p:nvPr/>
        </p:nvSpPr>
        <p:spPr>
          <a:xfrm>
            <a:off x="586594" y="2566629"/>
            <a:ext cx="4295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Önemli verilerinizi </a:t>
            </a:r>
            <a:r>
              <a:rPr lang="tr-TR" sz="2400" b="1" dirty="0">
                <a:cs typeface="Times New Roman" panose="02020603050405020304" pitchFamily="18" charset="0"/>
              </a:rPr>
              <a:t>yedekleyin</a:t>
            </a:r>
            <a:r>
              <a:rPr lang="tr-TR" sz="24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B7B9F710-2D18-4B6A-A7E3-A244E19A152C}"/>
              </a:ext>
            </a:extLst>
          </p:cNvPr>
          <p:cNvSpPr txBox="1"/>
          <p:nvPr/>
        </p:nvSpPr>
        <p:spPr>
          <a:xfrm>
            <a:off x="586594" y="3236021"/>
            <a:ext cx="4369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</a:t>
            </a:r>
            <a:r>
              <a:rPr lang="tr-TR" sz="2400" b="1" dirty="0">
                <a:cs typeface="Times New Roman" panose="02020603050405020304" pitchFamily="18" charset="0"/>
              </a:rPr>
              <a:t>Güncellemeleri</a:t>
            </a:r>
            <a:r>
              <a:rPr lang="tr-TR" sz="2400" dirty="0">
                <a:cs typeface="Times New Roman" panose="02020603050405020304" pitchFamily="18" charset="0"/>
              </a:rPr>
              <a:t> ihmal etmeyin.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1AF7871-35B7-469B-BCD9-34E7CDC00095}"/>
              </a:ext>
            </a:extLst>
          </p:cNvPr>
          <p:cNvSpPr txBox="1"/>
          <p:nvPr/>
        </p:nvSpPr>
        <p:spPr>
          <a:xfrm>
            <a:off x="586594" y="3905413"/>
            <a:ext cx="6828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Tüm dijital dünyanızı </a:t>
            </a:r>
            <a:r>
              <a:rPr lang="tr-TR" sz="2400" b="1" dirty="0">
                <a:cs typeface="Times New Roman" panose="02020603050405020304" pitchFamily="18" charset="0"/>
              </a:rPr>
              <a:t>tek bir parola ile yönetmeyin.</a:t>
            </a:r>
          </a:p>
        </p:txBody>
      </p:sp>
    </p:spTree>
    <p:extLst>
      <p:ext uri="{BB962C8B-B14F-4D97-AF65-F5344CB8AC3E}">
        <p14:creationId xmlns:p14="http://schemas.microsoft.com/office/powerpoint/2010/main" val="39689486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36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565308" y="813138"/>
            <a:ext cx="68634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400" b="1" dirty="0">
                <a:solidFill>
                  <a:schemeClr val="accent1"/>
                </a:solidFill>
                <a:cs typeface="Times New Roman" panose="02020603050405020304" pitchFamily="18" charset="0"/>
              </a:rPr>
              <a:t>ÇEVRİM İÇİ ALIŞVERİŞLERDE;</a:t>
            </a:r>
          </a:p>
        </p:txBody>
      </p:sp>
      <p:pic>
        <p:nvPicPr>
          <p:cNvPr id="7" name="Picture 2" descr="Sosyal Medya Üzerinden Satış Yapanların Sayısı 1 Milyonu Aştı - SeoSözlük :  Dijital Pazarlama Platformu">
            <a:extLst>
              <a:ext uri="{FF2B5EF4-FFF2-40B4-BE49-F238E27FC236}">
                <a16:creationId xmlns:a16="http://schemas.microsoft.com/office/drawing/2014/main" id="{75C5C727-CD2A-4473-B4A1-C54AA955E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125" y="1922833"/>
            <a:ext cx="3654669" cy="243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C1C32E64-8177-4300-885A-EA856D51A776}"/>
              </a:ext>
            </a:extLst>
          </p:cNvPr>
          <p:cNvSpPr txBox="1"/>
          <p:nvPr/>
        </p:nvSpPr>
        <p:spPr>
          <a:xfrm>
            <a:off x="565308" y="2090172"/>
            <a:ext cx="8439886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Ürün hakkındaki </a:t>
            </a:r>
            <a:r>
              <a:rPr lang="tr-TR" sz="2400" b="1" dirty="0">
                <a:cs typeface="Times New Roman" panose="02020603050405020304" pitchFamily="18" charset="0"/>
              </a:rPr>
              <a:t>kullanıcı yorumlarını </a:t>
            </a:r>
            <a:r>
              <a:rPr lang="tr-TR" sz="2400" dirty="0">
                <a:cs typeface="Times New Roman" panose="02020603050405020304" pitchFamily="18" charset="0"/>
              </a:rPr>
              <a:t>okuyun.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endParaRPr lang="tr-TR" sz="2400" dirty="0">
              <a:cs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Site hakkında </a:t>
            </a:r>
            <a:r>
              <a:rPr lang="tr-TR" sz="2400" b="1" dirty="0">
                <a:cs typeface="Times New Roman" panose="02020603050405020304" pitchFamily="18" charset="0"/>
              </a:rPr>
              <a:t>araştırma</a:t>
            </a:r>
            <a:r>
              <a:rPr lang="tr-TR" sz="2400" dirty="0">
                <a:cs typeface="Times New Roman" panose="02020603050405020304" pitchFamily="18" charset="0"/>
              </a:rPr>
              <a:t> yapın.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endParaRPr lang="tr-TR" sz="2400" dirty="0">
              <a:cs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Ortak bilgisayarları </a:t>
            </a:r>
            <a:r>
              <a:rPr lang="tr-TR" sz="2400" b="1" dirty="0">
                <a:cs typeface="Times New Roman" panose="02020603050405020304" pitchFamily="18" charset="0"/>
              </a:rPr>
              <a:t>kullanmayın.</a:t>
            </a:r>
          </a:p>
          <a:p>
            <a:endParaRPr lang="tr-TR" sz="2400" dirty="0">
              <a:cs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Kart bilgileriniz </a:t>
            </a:r>
            <a:r>
              <a:rPr lang="tr-TR" sz="2400" b="1" dirty="0">
                <a:cs typeface="Times New Roman" panose="02020603050405020304" pitchFamily="18" charset="0"/>
              </a:rPr>
              <a:t>kaydetmeyin.</a:t>
            </a:r>
          </a:p>
        </p:txBody>
      </p:sp>
    </p:spTree>
    <p:extLst>
      <p:ext uri="{BB962C8B-B14F-4D97-AF65-F5344CB8AC3E}">
        <p14:creationId xmlns:p14="http://schemas.microsoft.com/office/powerpoint/2010/main" val="26561932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 devlet giriş nasıl yapılır? Unutulan e- Devlet şifresi nasıl alınır? -  Son Dakika Yaşam Haberleri">
            <a:extLst>
              <a:ext uri="{FF2B5EF4-FFF2-40B4-BE49-F238E27FC236}">
                <a16:creationId xmlns:a16="http://schemas.microsoft.com/office/drawing/2014/main" id="{6053D71C-8D20-4B42-9CCB-B1606FBEA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476" y="601176"/>
            <a:ext cx="3710989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Sanal Kart Nedir? Nasıl Kullanılır? - CHIP Online">
            <a:extLst>
              <a:ext uri="{FF2B5EF4-FFF2-40B4-BE49-F238E27FC236}">
                <a16:creationId xmlns:a16="http://schemas.microsoft.com/office/drawing/2014/main" id="{9BCC7917-32A3-4F3C-A4A8-BE2455BA0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944" y="3866785"/>
            <a:ext cx="2552052" cy="1408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ayt Numarası Yer Tutucusu 3">
            <a:extLst>
              <a:ext uri="{FF2B5EF4-FFF2-40B4-BE49-F238E27FC236}">
                <a16:creationId xmlns:a16="http://schemas.microsoft.com/office/drawing/2014/main" id="{E035BF63-C71D-4248-BD2D-43FB5E920AF0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37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8A65CDE-D6FF-4672-9E9C-B0319F07334D}"/>
              </a:ext>
            </a:extLst>
          </p:cNvPr>
          <p:cNvSpPr txBox="1"/>
          <p:nvPr/>
        </p:nvSpPr>
        <p:spPr>
          <a:xfrm>
            <a:off x="443536" y="1979774"/>
            <a:ext cx="10963010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Bağlantı ve adresin doğruluğunu </a:t>
            </a:r>
            <a:r>
              <a:rPr lang="tr-TR" sz="2400" b="1" dirty="0">
                <a:cs typeface="Times New Roman" panose="02020603050405020304" pitchFamily="18" charset="0"/>
              </a:rPr>
              <a:t>teyit edin.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endParaRPr lang="tr-TR" sz="2400" dirty="0">
              <a:cs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Sitenin ticari unvanını ve iletişim bilgilerini e-devlet üzerinden </a:t>
            </a:r>
            <a:r>
              <a:rPr lang="tr-TR" sz="2400" b="1" dirty="0">
                <a:cs typeface="Times New Roman" panose="02020603050405020304" pitchFamily="18" charset="0"/>
              </a:rPr>
              <a:t>kontrol edin.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endParaRPr lang="tr-TR" sz="2400" dirty="0">
              <a:cs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b="1" dirty="0">
                <a:cs typeface="Times New Roman" panose="02020603050405020304" pitchFamily="18" charset="0"/>
              </a:rPr>
              <a:t>Sanal kart </a:t>
            </a:r>
            <a:r>
              <a:rPr lang="tr-TR" sz="2400" dirty="0">
                <a:cs typeface="Times New Roman" panose="02020603050405020304" pitchFamily="18" charset="0"/>
              </a:rPr>
              <a:t>kullanmaya özen gösterin, sözleşme ve formları </a:t>
            </a:r>
            <a:r>
              <a:rPr lang="tr-TR" sz="2400" b="1" dirty="0">
                <a:cs typeface="Times New Roman" panose="02020603050405020304" pitchFamily="18" charset="0"/>
              </a:rPr>
              <a:t>okuyun.</a:t>
            </a:r>
          </a:p>
        </p:txBody>
      </p:sp>
    </p:spTree>
    <p:extLst>
      <p:ext uri="{BB962C8B-B14F-4D97-AF65-F5344CB8AC3E}">
        <p14:creationId xmlns:p14="http://schemas.microsoft.com/office/powerpoint/2010/main" val="13733696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/>
              <a:t>38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BD72D15-74D3-485D-AAFD-091948BB4C97}"/>
              </a:ext>
            </a:extLst>
          </p:cNvPr>
          <p:cNvSpPr txBox="1"/>
          <p:nvPr/>
        </p:nvSpPr>
        <p:spPr>
          <a:xfrm>
            <a:off x="534769" y="586238"/>
            <a:ext cx="45776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400" b="1" dirty="0">
                <a:solidFill>
                  <a:schemeClr val="accent1"/>
                </a:solidFill>
                <a:cs typeface="Times New Roman" panose="02020603050405020304" pitchFamily="18" charset="0"/>
              </a:rPr>
              <a:t>SOSYAL MEDYADA;</a:t>
            </a:r>
          </a:p>
        </p:txBody>
      </p:sp>
      <p:pic>
        <p:nvPicPr>
          <p:cNvPr id="9" name="Picture 4" descr="Türkiye'de Sosyal Medya Kullanımı - Son Dakika">
            <a:extLst>
              <a:ext uri="{FF2B5EF4-FFF2-40B4-BE49-F238E27FC236}">
                <a16:creationId xmlns:a16="http://schemas.microsoft.com/office/drawing/2014/main" id="{2C072C88-A026-4937-A694-AACBC13C7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218" y="1582832"/>
            <a:ext cx="4593816" cy="230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F68A8183-3311-4ADD-A199-66DD336C6D08}"/>
              </a:ext>
            </a:extLst>
          </p:cNvPr>
          <p:cNvSpPr txBox="1"/>
          <p:nvPr/>
        </p:nvSpPr>
        <p:spPr>
          <a:xfrm>
            <a:off x="586813" y="1985747"/>
            <a:ext cx="806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E-posta adresinizde </a:t>
            </a:r>
            <a:r>
              <a:rPr lang="tr-TR" sz="2400" b="1" dirty="0">
                <a:cs typeface="Times New Roman" panose="02020603050405020304" pitchFamily="18" charset="0"/>
              </a:rPr>
              <a:t>güçlü parolalar </a:t>
            </a:r>
            <a:r>
              <a:rPr lang="tr-TR" sz="2400" dirty="0">
                <a:cs typeface="Times New Roman" panose="02020603050405020304" pitchFamily="18" charset="0"/>
              </a:rPr>
              <a:t>kullanın.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B101C2C-6EDE-4F48-B567-08680B3D8DCE}"/>
              </a:ext>
            </a:extLst>
          </p:cNvPr>
          <p:cNvSpPr txBox="1"/>
          <p:nvPr/>
        </p:nvSpPr>
        <p:spPr>
          <a:xfrm>
            <a:off x="586814" y="2655139"/>
            <a:ext cx="7422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</a:t>
            </a:r>
            <a:r>
              <a:rPr lang="tr-TR" sz="2400" b="1" dirty="0">
                <a:cs typeface="Times New Roman" panose="02020603050405020304" pitchFamily="18" charset="0"/>
              </a:rPr>
              <a:t>İki faktörlü kimlik doğrulaması </a:t>
            </a:r>
            <a:r>
              <a:rPr lang="tr-TR" sz="2400" dirty="0">
                <a:cs typeface="Times New Roman" panose="02020603050405020304" pitchFamily="18" charset="0"/>
              </a:rPr>
              <a:t>kullanın.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DAA9FADC-ABD2-45F0-9031-CB675D51AB8D}"/>
              </a:ext>
            </a:extLst>
          </p:cNvPr>
          <p:cNvSpPr txBox="1"/>
          <p:nvPr/>
        </p:nvSpPr>
        <p:spPr>
          <a:xfrm>
            <a:off x="586814" y="3255694"/>
            <a:ext cx="5899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Gizlilik ayarlarınızı </a:t>
            </a:r>
            <a:r>
              <a:rPr lang="tr-TR" sz="2400" b="1" dirty="0">
                <a:cs typeface="Times New Roman" panose="02020603050405020304" pitchFamily="18" charset="0"/>
              </a:rPr>
              <a:t>yapılandırın</a:t>
            </a:r>
            <a:r>
              <a:rPr lang="tr-TR" sz="24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E9D346C-A127-4956-B013-E0E97AFD4319}"/>
              </a:ext>
            </a:extLst>
          </p:cNvPr>
          <p:cNvSpPr txBox="1"/>
          <p:nvPr/>
        </p:nvSpPr>
        <p:spPr>
          <a:xfrm>
            <a:off x="586814" y="3886986"/>
            <a:ext cx="10656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Rahatsızlık duyduğunuz hesapları </a:t>
            </a:r>
            <a:r>
              <a:rPr lang="tr-TR" sz="2400" b="1" dirty="0">
                <a:cs typeface="Times New Roman" panose="02020603050405020304" pitchFamily="18" charset="0"/>
              </a:rPr>
              <a:t>engelleyin veya kısıtlayın.</a:t>
            </a:r>
          </a:p>
        </p:txBody>
      </p:sp>
    </p:spTree>
    <p:extLst>
      <p:ext uri="{BB962C8B-B14F-4D97-AF65-F5344CB8AC3E}">
        <p14:creationId xmlns:p14="http://schemas.microsoft.com/office/powerpoint/2010/main" val="3598077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3"/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39</a:t>
            </a:r>
          </a:p>
        </p:txBody>
      </p:sp>
      <p:pic>
        <p:nvPicPr>
          <p:cNvPr id="9" name="Picture 2" descr="ınstagram gizli hesap görme">
            <a:extLst>
              <a:ext uri="{FF2B5EF4-FFF2-40B4-BE49-F238E27FC236}">
                <a16:creationId xmlns:a16="http://schemas.microsoft.com/office/drawing/2014/main" id="{9B59F267-5868-4E78-AF71-167E82BD1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564" y="677347"/>
            <a:ext cx="3021067" cy="23800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Facebook&amp;#39;ta Kullanıcı, Kişi, Arkadaş Engellemek | Sem Sector Online  Pazarlama">
            <a:extLst>
              <a:ext uri="{FF2B5EF4-FFF2-40B4-BE49-F238E27FC236}">
                <a16:creationId xmlns:a16="http://schemas.microsoft.com/office/drawing/2014/main" id="{D2FFAC1A-3861-4A57-9400-137D39078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935" y="3800643"/>
            <a:ext cx="1174323" cy="117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1EB39C1E-2BA3-42E0-BB1E-49A8A858B193}"/>
              </a:ext>
            </a:extLst>
          </p:cNvPr>
          <p:cNvSpPr txBox="1"/>
          <p:nvPr/>
        </p:nvSpPr>
        <p:spPr>
          <a:xfrm>
            <a:off x="822325" y="1405688"/>
            <a:ext cx="3922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Parolanızı sık sık </a:t>
            </a:r>
            <a:r>
              <a:rPr lang="tr-TR" sz="2400" b="1" dirty="0">
                <a:cs typeface="Times New Roman" panose="02020603050405020304" pitchFamily="18" charset="0"/>
              </a:rPr>
              <a:t>değiştirin</a:t>
            </a:r>
            <a:r>
              <a:rPr lang="tr-TR" sz="24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08034B9-316A-41D6-B019-DC11A3BB2B72}"/>
              </a:ext>
            </a:extLst>
          </p:cNvPr>
          <p:cNvSpPr txBox="1"/>
          <p:nvPr/>
        </p:nvSpPr>
        <p:spPr>
          <a:xfrm>
            <a:off x="822325" y="2175740"/>
            <a:ext cx="393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Konumunuzu </a:t>
            </a:r>
            <a:r>
              <a:rPr lang="tr-TR" sz="2400" b="1" dirty="0">
                <a:cs typeface="Times New Roman" panose="02020603050405020304" pitchFamily="18" charset="0"/>
              </a:rPr>
              <a:t>paylaşmayın.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24424FA9-7ABC-41D0-91BF-C8B958DA835B}"/>
              </a:ext>
            </a:extLst>
          </p:cNvPr>
          <p:cNvSpPr txBox="1"/>
          <p:nvPr/>
        </p:nvSpPr>
        <p:spPr>
          <a:xfrm>
            <a:off x="822325" y="2945792"/>
            <a:ext cx="5874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Fotoğraf etiketleme seçeneğini </a:t>
            </a:r>
            <a:r>
              <a:rPr lang="tr-TR" sz="2400" b="1" dirty="0">
                <a:cs typeface="Times New Roman" panose="02020603050405020304" pitchFamily="18" charset="0"/>
              </a:rPr>
              <a:t>düzenleyin.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2759EB94-B8C5-4BE4-BFF1-3A898CBE0D1B}"/>
              </a:ext>
            </a:extLst>
          </p:cNvPr>
          <p:cNvSpPr txBox="1"/>
          <p:nvPr/>
        </p:nvSpPr>
        <p:spPr>
          <a:xfrm>
            <a:off x="822325" y="3715844"/>
            <a:ext cx="796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400" dirty="0">
                <a:cs typeface="Times New Roman" panose="02020603050405020304" pitchFamily="18" charset="0"/>
              </a:rPr>
              <a:t> </a:t>
            </a:r>
            <a:r>
              <a:rPr lang="tr-TR" sz="2400" b="1" dirty="0">
                <a:cs typeface="Times New Roman" panose="02020603050405020304" pitchFamily="18" charset="0"/>
              </a:rPr>
              <a:t>Herkesten</a:t>
            </a:r>
            <a:r>
              <a:rPr lang="tr-TR" sz="2400" dirty="0">
                <a:cs typeface="Times New Roman" panose="02020603050405020304" pitchFamily="18" charset="0"/>
              </a:rPr>
              <a:t> gelebilecek mesaj isteklerine karşı </a:t>
            </a:r>
            <a:r>
              <a:rPr lang="tr-TR" sz="2400" b="1" dirty="0">
                <a:cs typeface="Times New Roman" panose="02020603050405020304" pitchFamily="18" charset="0"/>
              </a:rPr>
              <a:t>temkinli olun.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A9A3EF7-E4E9-47AF-8C2E-CF79AA7E982D}"/>
              </a:ext>
            </a:extLst>
          </p:cNvPr>
          <p:cNvSpPr txBox="1"/>
          <p:nvPr/>
        </p:nvSpPr>
        <p:spPr>
          <a:xfrm>
            <a:off x="822325" y="4485896"/>
            <a:ext cx="6182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b="1" dirty="0">
                <a:cs typeface="Times New Roman" panose="02020603050405020304" pitchFamily="18" charset="0"/>
              </a:rPr>
              <a:t>Ortak</a:t>
            </a:r>
            <a:r>
              <a:rPr lang="tr-TR" sz="2400" dirty="0">
                <a:cs typeface="Times New Roman" panose="02020603050405020304" pitchFamily="18" charset="0"/>
              </a:rPr>
              <a:t> alanlardaki bilgisayarlardan </a:t>
            </a:r>
            <a:r>
              <a:rPr lang="tr-TR" sz="2400" b="1" dirty="0">
                <a:cs typeface="Times New Roman" panose="02020603050405020304" pitchFamily="18" charset="0"/>
              </a:rPr>
              <a:t>çıkış yapın.</a:t>
            </a:r>
          </a:p>
        </p:txBody>
      </p:sp>
    </p:spTree>
    <p:extLst>
      <p:ext uri="{BB962C8B-B14F-4D97-AF65-F5344CB8AC3E}">
        <p14:creationId xmlns:p14="http://schemas.microsoft.com/office/powerpoint/2010/main" val="41290572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/>
          <p:cNvSpPr txBox="1"/>
          <p:nvPr/>
        </p:nvSpPr>
        <p:spPr>
          <a:xfrm>
            <a:off x="240281" y="975069"/>
            <a:ext cx="11711437" cy="4185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300" b="1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MAĞDURİYETLE KARŞILAŞILMASI DURUMUNDA</a:t>
            </a:r>
          </a:p>
          <a:p>
            <a:pPr algn="ctr"/>
            <a:r>
              <a:rPr lang="tr-TR" sz="5333" b="1" dirty="0">
                <a:solidFill>
                  <a:srgbClr val="FF0000"/>
                </a:solidFill>
                <a:cs typeface="Times New Roman" panose="02020603050405020304" pitchFamily="18" charset="0"/>
              </a:rPr>
              <a:t>YAPILABİLECEKLER</a:t>
            </a:r>
          </a:p>
          <a:p>
            <a:pPr algn="ctr"/>
            <a:r>
              <a:rPr lang="tr-TR" sz="5333" b="1" dirty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VE</a:t>
            </a:r>
            <a:endParaRPr lang="tr-TR" sz="5333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tr-TR" sz="5333" b="1" dirty="0">
                <a:solidFill>
                  <a:srgbClr val="FF0000"/>
                </a:solidFill>
                <a:cs typeface="Times New Roman" panose="02020603050405020304" pitchFamily="18" charset="0"/>
              </a:rPr>
              <a:t>BAŞVURU YOLLARI</a:t>
            </a:r>
          </a:p>
        </p:txBody>
      </p:sp>
      <p:sp>
        <p:nvSpPr>
          <p:cNvPr id="3" name="Slayt Numarası Yer Tutucusu 3">
            <a:extLst>
              <a:ext uri="{FF2B5EF4-FFF2-40B4-BE49-F238E27FC236}">
                <a16:creationId xmlns:a16="http://schemas.microsoft.com/office/drawing/2014/main" id="{D47C90BC-B9EC-4011-818E-FCBB753AA8D9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9955119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FEA6323B-7566-433B-9FE1-DE3AC4415470}"/>
              </a:ext>
            </a:extLst>
          </p:cNvPr>
          <p:cNvSpPr txBox="1">
            <a:spLocks/>
          </p:cNvSpPr>
          <p:nvPr/>
        </p:nvSpPr>
        <p:spPr>
          <a:xfrm>
            <a:off x="965693" y="2273307"/>
            <a:ext cx="10972800" cy="499532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tr-TR" sz="2400" dirty="0">
                <a:solidFill>
                  <a:schemeClr val="tx2">
                    <a:lumMod val="50000"/>
                  </a:schemeClr>
                </a:solidFill>
              </a:rPr>
              <a:t> Siber zorbayı engelleyin.</a:t>
            </a:r>
          </a:p>
          <a:p>
            <a:endParaRPr lang="tr-TR" sz="2133" dirty="0"/>
          </a:p>
        </p:txBody>
      </p:sp>
      <p:pic>
        <p:nvPicPr>
          <p:cNvPr id="7" name="Picture 6" descr="Sitene Sağ Tık Engelleme Ekle, Sağ Tık Engelleme Kodu, Sağ Tık Engelleme">
            <a:extLst>
              <a:ext uri="{FF2B5EF4-FFF2-40B4-BE49-F238E27FC236}">
                <a16:creationId xmlns:a16="http://schemas.microsoft.com/office/drawing/2014/main" id="{179E374C-5A20-4114-8B01-64367E2C6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208" y="2032776"/>
            <a:ext cx="1816951" cy="181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4E0337F3-5AB1-444A-84EA-0D7C2C4ACAE5}"/>
              </a:ext>
            </a:extLst>
          </p:cNvPr>
          <p:cNvSpPr txBox="1">
            <a:spLocks/>
          </p:cNvSpPr>
          <p:nvPr/>
        </p:nvSpPr>
        <p:spPr>
          <a:xfrm>
            <a:off x="1028911" y="1576787"/>
            <a:ext cx="10972800" cy="499532"/>
          </a:xfrm>
          <a:prstGeom prst="rect">
            <a:avLst/>
          </a:prstGeom>
        </p:spPr>
        <p:txBody>
          <a:bodyPr vert="horz" lIns="121920" tIns="60960" rIns="121920" bIns="6096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tr-TR" sz="9600" dirty="0">
                <a:solidFill>
                  <a:schemeClr val="tx2">
                    <a:lumMod val="50000"/>
                  </a:schemeClr>
                </a:solidFill>
              </a:rPr>
              <a:t>Misilleme yapmayın.</a:t>
            </a:r>
          </a:p>
          <a:p>
            <a:endParaRPr lang="tr-TR" sz="2133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9A8C7A27-EC03-4D08-842A-C4C3579AC80C}"/>
              </a:ext>
            </a:extLst>
          </p:cNvPr>
          <p:cNvSpPr txBox="1">
            <a:spLocks/>
          </p:cNvSpPr>
          <p:nvPr/>
        </p:nvSpPr>
        <p:spPr>
          <a:xfrm>
            <a:off x="965693" y="2956554"/>
            <a:ext cx="10972800" cy="499532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tr-TR" sz="2400" dirty="0">
                <a:solidFill>
                  <a:schemeClr val="tx2">
                    <a:lumMod val="50000"/>
                  </a:schemeClr>
                </a:solidFill>
              </a:rPr>
              <a:t> Siber zorbayı platforma şikayet edin.</a:t>
            </a:r>
          </a:p>
          <a:p>
            <a:endParaRPr lang="tr-TR" sz="2133" dirty="0"/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04D3D01B-144F-4D8B-A250-7AE6C883E0F9}"/>
              </a:ext>
            </a:extLst>
          </p:cNvPr>
          <p:cNvSpPr txBox="1">
            <a:spLocks/>
          </p:cNvSpPr>
          <p:nvPr/>
        </p:nvSpPr>
        <p:spPr>
          <a:xfrm>
            <a:off x="1028911" y="3691819"/>
            <a:ext cx="10972800" cy="499532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tr-TR" sz="2400" dirty="0">
                <a:solidFill>
                  <a:schemeClr val="tx2">
                    <a:lumMod val="50000"/>
                  </a:schemeClr>
                </a:solidFill>
              </a:rPr>
              <a:t>Mağduriyetinize ait delilleri saklayın.</a:t>
            </a:r>
          </a:p>
          <a:p>
            <a:endParaRPr lang="tr-TR" sz="2133" dirty="0"/>
          </a:p>
        </p:txBody>
      </p:sp>
      <p:sp>
        <p:nvSpPr>
          <p:cNvPr id="11" name="Slayt Numarası Yer Tutucusu 3">
            <a:extLst>
              <a:ext uri="{FF2B5EF4-FFF2-40B4-BE49-F238E27FC236}">
                <a16:creationId xmlns:a16="http://schemas.microsoft.com/office/drawing/2014/main" id="{EA730A8B-1880-4F00-928E-E14DD719B263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30859641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3"/>
          <p:cNvSpPr txBox="1">
            <a:spLocks/>
          </p:cNvSpPr>
          <p:nvPr/>
        </p:nvSpPr>
        <p:spPr>
          <a:xfrm>
            <a:off x="2" y="6063213"/>
            <a:ext cx="12191997" cy="328024"/>
          </a:xfrm>
          <a:prstGeom prst="rect">
            <a:avLst/>
          </a:prstGeom>
        </p:spPr>
        <p:txBody>
          <a:bodyPr vert="horz" lIns="121920" tIns="60960" rIns="121920" bIns="60960" rtlCol="0" anchor="ctr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667" b="1" dirty="0">
              <a:solidFill>
                <a:schemeClr val="tx1"/>
              </a:solidFill>
            </a:endParaRP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52447" y="395323"/>
            <a:ext cx="12192000" cy="870347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3200" b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DA91E4AB-A332-494C-BA52-6E042233188B}"/>
              </a:ext>
            </a:extLst>
          </p:cNvPr>
          <p:cNvSpPr txBox="1">
            <a:spLocks/>
          </p:cNvSpPr>
          <p:nvPr/>
        </p:nvSpPr>
        <p:spPr>
          <a:xfrm>
            <a:off x="627712" y="1390287"/>
            <a:ext cx="10585336" cy="287538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ü"/>
            </a:pPr>
            <a:r>
              <a:rPr lang="tr-TR" sz="2400" dirty="0"/>
              <a:t>Mağduriyet yaşadığınız konuya ilişkin </a:t>
            </a:r>
            <a:r>
              <a:rPr lang="tr-TR" sz="2400" dirty="0">
                <a:solidFill>
                  <a:srgbClr val="FF0000"/>
                </a:solidFill>
              </a:rPr>
              <a:t>delilleri</a:t>
            </a:r>
            <a:r>
              <a:rPr lang="tr-TR" sz="2400" dirty="0"/>
              <a:t> saklayın,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tr-TR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dirty="0">
                <a:solidFill>
                  <a:srgbClr val="FF0000"/>
                </a:solidFill>
              </a:rPr>
              <a:t>18 yaşından büyükseniz ŞAHSEN</a:t>
            </a:r>
            <a:r>
              <a:rPr lang="tr-TR" sz="2400" dirty="0"/>
              <a:t>; Cumhuriyet savcılığına, polise ve jandarmaya başvurabilir.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tr-TR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dirty="0">
                <a:solidFill>
                  <a:srgbClr val="FF0000"/>
                </a:solidFill>
              </a:rPr>
              <a:t>18 yaşından küçükseniz ANNE VEYA BABANIZLA birlikte</a:t>
            </a:r>
            <a:r>
              <a:rPr lang="tr-TR" sz="2400" dirty="0"/>
              <a:t>; Cumhuriyet savcılığına, polise ve jandarmaya başvurabilir.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tr-TR" sz="2400" dirty="0"/>
          </a:p>
          <a:p>
            <a:pPr algn="just">
              <a:buFont typeface="Wingdings" panose="05000000000000000000" pitchFamily="2" charset="2"/>
              <a:buChar char="ü"/>
            </a:pPr>
            <a:endParaRPr lang="tr-TR" sz="2400" dirty="0"/>
          </a:p>
          <a:p>
            <a:pPr algn="just"/>
            <a:endParaRPr lang="tr-TR" sz="2400" dirty="0"/>
          </a:p>
        </p:txBody>
      </p:sp>
      <p:sp>
        <p:nvSpPr>
          <p:cNvPr id="16" name="Slayt Numarası Yer Tutucusu 3">
            <a:extLst>
              <a:ext uri="{FF2B5EF4-FFF2-40B4-BE49-F238E27FC236}">
                <a16:creationId xmlns:a16="http://schemas.microsoft.com/office/drawing/2014/main" id="{B723C365-D4B0-4CBC-8F88-2185566D9C37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42767531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50207" y="714673"/>
            <a:ext cx="9800463" cy="1327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ARAYABİLECEĞİNİZ ACİL TELEFON HATLARI</a:t>
            </a:r>
          </a:p>
          <a:p>
            <a:pPr>
              <a:lnSpc>
                <a:spcPct val="150000"/>
              </a:lnSpc>
            </a:pPr>
            <a:r>
              <a:rPr lang="tr-TR" sz="2400" dirty="0">
                <a:cs typeface="Times New Roman" panose="02020603050405020304" pitchFamily="18" charset="0"/>
              </a:rPr>
              <a:t>	Acil bir konu / durum olması halinde </a:t>
            </a:r>
            <a:r>
              <a:rPr lang="tr-TR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112 </a:t>
            </a:r>
            <a:r>
              <a:rPr lang="tr-TR" sz="2400" dirty="0">
                <a:cs typeface="Times New Roman" panose="02020603050405020304" pitchFamily="18" charset="0"/>
              </a:rPr>
              <a:t>ihbar hattını aramalısınız.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350207" y="2666804"/>
            <a:ext cx="729741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3200" dirty="0">
                <a:solidFill>
                  <a:srgbClr val="FF0000"/>
                </a:solidFill>
              </a:rPr>
              <a:t> </a:t>
            </a:r>
            <a:r>
              <a:rPr lang="tr-TR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ÇEVRİM İÇİ İHBAR ADRESİ</a:t>
            </a:r>
          </a:p>
          <a:p>
            <a:pPr marL="380990" indent="-380990" algn="just">
              <a:buFont typeface="Wingdings" panose="05000000000000000000" pitchFamily="2" charset="2"/>
              <a:buChar char="Ø"/>
            </a:pPr>
            <a:endParaRPr lang="tr-TR" sz="2400" b="1" dirty="0">
              <a:cs typeface="Times New Roman" panose="02020603050405020304" pitchFamily="18" charset="0"/>
            </a:endParaRPr>
          </a:p>
          <a:p>
            <a:pPr algn="just"/>
            <a:r>
              <a:rPr lang="tr-TR" sz="2400" dirty="0">
                <a:cs typeface="Times New Roman" panose="02020603050405020304" pitchFamily="18" charset="0"/>
              </a:rPr>
              <a:t>	Çevrim içi olarak aşağıda belirtilen internet adresinden ihbarda bulunabilirsiniz.</a:t>
            </a:r>
          </a:p>
          <a:p>
            <a:pPr algn="just"/>
            <a:endParaRPr lang="tr-TR" sz="2400" dirty="0">
              <a:cs typeface="Times New Roman" panose="02020603050405020304" pitchFamily="18" charset="0"/>
            </a:endParaRPr>
          </a:p>
          <a:p>
            <a:pPr algn="just"/>
            <a:r>
              <a:rPr lang="fr-FR" sz="2400" u="sng" dirty="0">
                <a:solidFill>
                  <a:srgbClr val="FF0000"/>
                </a:solidFill>
                <a:hlinkClick r:id="rId3"/>
              </a:rPr>
              <a:t>https://onlineislemler.egm.gov.tr/</a:t>
            </a:r>
            <a:endParaRPr lang="tr-TR" sz="2400" u="sng" dirty="0">
              <a:solidFill>
                <a:srgbClr val="FF0000"/>
              </a:solidFill>
            </a:endParaRPr>
          </a:p>
        </p:txBody>
      </p:sp>
      <p:sp>
        <p:nvSpPr>
          <p:cNvPr id="9" name="Slayt Numarası Yer Tutucusu 3"/>
          <p:cNvSpPr txBox="1">
            <a:spLocks/>
          </p:cNvSpPr>
          <p:nvPr/>
        </p:nvSpPr>
        <p:spPr>
          <a:xfrm>
            <a:off x="2" y="6063213"/>
            <a:ext cx="12191997" cy="328024"/>
          </a:xfrm>
          <a:prstGeom prst="rect">
            <a:avLst/>
          </a:prstGeom>
        </p:spPr>
        <p:txBody>
          <a:bodyPr vert="horz" lIns="121920" tIns="60960" rIns="121920" bIns="60960" rtlCol="0" anchor="ctr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667" b="1" dirty="0">
              <a:solidFill>
                <a:schemeClr val="tx1"/>
              </a:solidFill>
            </a:endParaRP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52447" y="395323"/>
            <a:ext cx="12192000" cy="870347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3200" b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D661EAF-BCEE-4902-A955-C21AAE1FE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4746" y="779454"/>
            <a:ext cx="2030981" cy="1901535"/>
          </a:xfrm>
          <a:prstGeom prst="rect">
            <a:avLst/>
          </a:prstGeom>
        </p:spPr>
      </p:pic>
      <p:sp>
        <p:nvSpPr>
          <p:cNvPr id="8" name="Slayt Numarası Yer Tutucusu 3">
            <a:extLst>
              <a:ext uri="{FF2B5EF4-FFF2-40B4-BE49-F238E27FC236}">
                <a16:creationId xmlns:a16="http://schemas.microsoft.com/office/drawing/2014/main" id="{1DFDBBB5-D0DF-42F0-985B-6A40949E42D8}"/>
              </a:ext>
            </a:extLst>
          </p:cNvPr>
          <p:cNvSpPr txBox="1">
            <a:spLocks/>
          </p:cNvSpPr>
          <p:nvPr/>
        </p:nvSpPr>
        <p:spPr>
          <a:xfrm>
            <a:off x="5816326" y="605693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43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1F17FEA-2168-48D3-86BF-7D1BD43269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001" y="3921755"/>
            <a:ext cx="4665726" cy="163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5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/>
          <p:cNvSpPr txBox="1"/>
          <p:nvPr/>
        </p:nvSpPr>
        <p:spPr>
          <a:xfrm>
            <a:off x="-2241162" y="797376"/>
            <a:ext cx="14330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>
                <a:solidFill>
                  <a:srgbClr val="00B0F0"/>
                </a:solidFill>
                <a:cs typeface="Times New Roman" panose="02020603050405020304" pitchFamily="18" charset="0"/>
              </a:rPr>
              <a:t>DİNLEDİĞİNİZ İÇİN TEŞEKKÜR EDERİZ.</a:t>
            </a:r>
          </a:p>
        </p:txBody>
      </p:sp>
      <p:sp>
        <p:nvSpPr>
          <p:cNvPr id="4" name="Slayt Numarası Yer Tutucusu 3"/>
          <p:cNvSpPr txBox="1">
            <a:spLocks/>
          </p:cNvSpPr>
          <p:nvPr/>
        </p:nvSpPr>
        <p:spPr>
          <a:xfrm>
            <a:off x="5827160" y="6057900"/>
            <a:ext cx="530775" cy="316267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tr-T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b="1" dirty="0">
                <a:solidFill>
                  <a:schemeClr val="tx1"/>
                </a:solidFill>
              </a:rPr>
              <a:t>44</a:t>
            </a:r>
          </a:p>
        </p:txBody>
      </p:sp>
      <p:pic>
        <p:nvPicPr>
          <p:cNvPr id="2" name="Picture 1" descr="karta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558" y="1386655"/>
            <a:ext cx="3626442" cy="4302877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B88DA06-B200-4B98-A818-4B3A14DC14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83" y="2516419"/>
            <a:ext cx="8341665" cy="204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9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8405</TotalTime>
  <Words>1199</Words>
  <Application>Microsoft Office PowerPoint</Application>
  <PresentationFormat>Geniş ekran</PresentationFormat>
  <Paragraphs>246</Paragraphs>
  <Slides>44</Slides>
  <Notes>35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52" baseType="lpstr">
      <vt:lpstr>Arial</vt:lpstr>
      <vt:lpstr>Calibri</vt:lpstr>
      <vt:lpstr>Calibri </vt:lpstr>
      <vt:lpstr>Calibri Light</vt:lpstr>
      <vt:lpstr>Futura</vt:lpstr>
      <vt:lpstr>Times New Roman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İnternete erişim imkanı olan hane oranı %94,1 oldu.</vt:lpstr>
      <vt:lpstr>İnternet kullanan bireylerin oranı %85,0 oldu.</vt:lpstr>
      <vt:lpstr>İnternet üzerinden mal veya hizmet siparişi verme ya da satın alma oranı %46,2 oldu. </vt:lpstr>
      <vt:lpstr>İnternetten en fazla %71,3 ile giyim, ayakkabı ve aksesuar satın alındı. </vt:lpstr>
      <vt:lpstr>En çok satın alınan veya abone olunan dijital içerik %26,4 ile film veya dizi izleme hizmeti oldu.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Muammer ERTAS</dc:creator>
  <cp:lastModifiedBy>Sinem Şerife KANDEMİR</cp:lastModifiedBy>
  <cp:revision>526</cp:revision>
  <cp:lastPrinted>2021-06-24T10:27:50Z</cp:lastPrinted>
  <dcterms:created xsi:type="dcterms:W3CDTF">2019-12-24T11:08:05Z</dcterms:created>
  <dcterms:modified xsi:type="dcterms:W3CDTF">2023-03-20T14:39:55Z</dcterms:modified>
</cp:coreProperties>
</file>